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29"/>
  </p:notesMasterIdLst>
  <p:handoutMasterIdLst>
    <p:handoutMasterId r:id="rId30"/>
  </p:handoutMasterIdLst>
  <p:sldIdLst>
    <p:sldId id="256" r:id="rId5"/>
    <p:sldId id="258" r:id="rId6"/>
    <p:sldId id="264" r:id="rId7"/>
    <p:sldId id="265" r:id="rId8"/>
    <p:sldId id="267" r:id="rId9"/>
    <p:sldId id="266" r:id="rId10"/>
    <p:sldId id="268" r:id="rId11"/>
    <p:sldId id="269" r:id="rId12"/>
    <p:sldId id="270" r:id="rId13"/>
    <p:sldId id="271" r:id="rId14"/>
    <p:sldId id="272" r:id="rId15"/>
    <p:sldId id="273" r:id="rId16"/>
    <p:sldId id="286" r:id="rId17"/>
    <p:sldId id="275" r:id="rId18"/>
    <p:sldId id="276" r:id="rId19"/>
    <p:sldId id="277" r:id="rId20"/>
    <p:sldId id="278" r:id="rId21"/>
    <p:sldId id="279" r:id="rId22"/>
    <p:sldId id="280" r:id="rId23"/>
    <p:sldId id="281" r:id="rId24"/>
    <p:sldId id="282" r:id="rId25"/>
    <p:sldId id="283" r:id="rId26"/>
    <p:sldId id="284"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notesViewPr>
    <p:cSldViewPr snapToGrid="0">
      <p:cViewPr varScale="1">
        <p:scale>
          <a:sx n="60" d="100"/>
          <a:sy n="60" d="100"/>
        </p:scale>
        <p:origin x="167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9B3372-74CF-4E21-A4D4-286B22AA5A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3762BE-D43C-49F5-99A5-BF49C69592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5766F-5EC0-4797-B4D1-777FCB005B11}" type="datetimeFigureOut">
              <a:rPr lang="en-US" smtClean="0"/>
              <a:t>6/19/2019</a:t>
            </a:fld>
            <a:endParaRPr lang="en-US" dirty="0"/>
          </a:p>
        </p:txBody>
      </p:sp>
      <p:sp>
        <p:nvSpPr>
          <p:cNvPr id="4" name="Footer Placeholder 3">
            <a:extLst>
              <a:ext uri="{FF2B5EF4-FFF2-40B4-BE49-F238E27FC236}">
                <a16:creationId xmlns:a16="http://schemas.microsoft.com/office/drawing/2014/main" id="{1989E452-9BCA-4AF5-9A9C-233BF410EA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6BF9F63-CE4F-44E2-A07D-7E654DE9F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AC76B-F5B1-4D6E-BACD-2A80744AC929}" type="slidenum">
              <a:rPr lang="en-US" smtClean="0"/>
              <a:t>‹#›</a:t>
            </a:fld>
            <a:endParaRPr lang="en-US" dirty="0"/>
          </a:p>
        </p:txBody>
      </p:sp>
    </p:spTree>
    <p:extLst>
      <p:ext uri="{BB962C8B-B14F-4D97-AF65-F5344CB8AC3E}">
        <p14:creationId xmlns:p14="http://schemas.microsoft.com/office/powerpoint/2010/main" val="320514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4B5EC-152C-4627-80C0-63B10D5574EF}" type="datetimeFigureOut">
              <a:rPr lang="en-US" smtClean="0"/>
              <a:t>6/19/2019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EE60E-651F-40CC-AD73-C00F10CE42B6}" type="slidenum">
              <a:rPr lang="en-US" smtClean="0"/>
              <a:t>‹#›</a:t>
            </a:fld>
            <a:endParaRPr lang="en-US" dirty="0"/>
          </a:p>
        </p:txBody>
      </p:sp>
    </p:spTree>
    <p:extLst>
      <p:ext uri="{BB962C8B-B14F-4D97-AF65-F5344CB8AC3E}">
        <p14:creationId xmlns:p14="http://schemas.microsoft.com/office/powerpoint/2010/main" val="202541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6/19/2019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425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328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24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527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55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960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0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605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70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88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427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61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205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662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414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94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425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6/19/2019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098732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D3E5-C7A3-47DF-A374-46BF83A69904}"/>
              </a:ext>
            </a:extLst>
          </p:cNvPr>
          <p:cNvSpPr>
            <a:spLocks noGrp="1"/>
          </p:cNvSpPr>
          <p:nvPr>
            <p:ph type="ctrTitle"/>
          </p:nvPr>
        </p:nvSpPr>
        <p:spPr>
          <a:xfrm>
            <a:off x="1876424" y="632178"/>
            <a:ext cx="8893176" cy="2877785"/>
          </a:xfrm>
        </p:spPr>
        <p:txBody>
          <a:bodyPr>
            <a:normAutofit fontScale="90000"/>
          </a:bodyPr>
          <a:lstStyle/>
          <a:p>
            <a:pPr algn="ctr"/>
            <a:r>
              <a:rPr lang="en-US" sz="5400" dirty="0">
                <a:latin typeface="Rockwell" panose="02060603020205020403" pitchFamily="18" charset="0"/>
              </a:rPr>
              <a:t>Gaming the System of Gaming: The Expected and Unexpected Effects of Probability </a:t>
            </a:r>
          </a:p>
        </p:txBody>
      </p:sp>
      <p:sp>
        <p:nvSpPr>
          <p:cNvPr id="5" name="Subtitle 4">
            <a:extLst>
              <a:ext uri="{FF2B5EF4-FFF2-40B4-BE49-F238E27FC236}">
                <a16:creationId xmlns:a16="http://schemas.microsoft.com/office/drawing/2014/main" id="{51B385E5-6FF5-4AB5-BD55-04CE0780DE7E}"/>
              </a:ext>
            </a:extLst>
          </p:cNvPr>
          <p:cNvSpPr>
            <a:spLocks noGrp="1"/>
          </p:cNvSpPr>
          <p:nvPr>
            <p:ph type="subTitle" idx="1"/>
          </p:nvPr>
        </p:nvSpPr>
        <p:spPr>
          <a:xfrm>
            <a:off x="3890256" y="4189060"/>
            <a:ext cx="4411487" cy="936095"/>
          </a:xfrm>
        </p:spPr>
        <p:txBody>
          <a:bodyPr>
            <a:normAutofit/>
          </a:bodyPr>
          <a:lstStyle/>
          <a:p>
            <a:pPr algn="ctr"/>
            <a:r>
              <a:rPr lang="en-US" sz="3600" dirty="0"/>
              <a:t>Math Circles 2019</a:t>
            </a:r>
          </a:p>
        </p:txBody>
      </p:sp>
    </p:spTree>
    <p:extLst>
      <p:ext uri="{BB962C8B-B14F-4D97-AF65-F5344CB8AC3E}">
        <p14:creationId xmlns:p14="http://schemas.microsoft.com/office/powerpoint/2010/main" val="181935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Game 2 Rules</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2249487"/>
            <a:ext cx="9905999" cy="3572815"/>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The player picks a door. </a:t>
            </a:r>
          </a:p>
          <a:p>
            <a:r>
              <a:rPr lang="en-US" dirty="0">
                <a:latin typeface="Tahoma" panose="020B0604030504040204" pitchFamily="34" charset="0"/>
                <a:ea typeface="Tahoma" panose="020B0604030504040204" pitchFamily="34" charset="0"/>
                <a:cs typeface="Tahoma" panose="020B0604030504040204" pitchFamily="34" charset="0"/>
              </a:rPr>
              <a:t>Monty Hall opens one of the doors that has a goat behind it. </a:t>
            </a:r>
          </a:p>
          <a:p>
            <a:r>
              <a:rPr lang="en-US" dirty="0">
                <a:latin typeface="Tahoma" panose="020B0604030504040204" pitchFamily="34" charset="0"/>
                <a:ea typeface="Tahoma" panose="020B0604030504040204" pitchFamily="34" charset="0"/>
                <a:cs typeface="Tahoma" panose="020B0604030504040204" pitchFamily="34" charset="0"/>
              </a:rPr>
              <a:t>The player is then allowed to either keep their choice or switch to the other door.</a:t>
            </a:r>
          </a:p>
          <a:p>
            <a:r>
              <a:rPr lang="en-US" dirty="0">
                <a:latin typeface="Tahoma" panose="020B0604030504040204" pitchFamily="34" charset="0"/>
                <a:ea typeface="Tahoma" panose="020B0604030504040204" pitchFamily="34" charset="0"/>
                <a:cs typeface="Tahoma" panose="020B0604030504040204" pitchFamily="34" charset="0"/>
              </a:rPr>
              <a:t>The doors are all opened, and the player gets whatever is behind their chosen door.</a:t>
            </a:r>
          </a:p>
        </p:txBody>
      </p:sp>
    </p:spTree>
    <p:extLst>
      <p:ext uri="{BB962C8B-B14F-4D97-AF65-F5344CB8AC3E}">
        <p14:creationId xmlns:p14="http://schemas.microsoft.com/office/powerpoint/2010/main" val="135276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Game 2</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3" y="1726974"/>
            <a:ext cx="9905999" cy="2299768"/>
          </a:xfrm>
        </p:spPr>
        <p:txBody>
          <a:bodyPr>
            <a:normAutofit fontScale="92500"/>
          </a:bodyPr>
          <a:lstStyle/>
          <a:p>
            <a:r>
              <a:rPr lang="en-US" dirty="0">
                <a:latin typeface="Tahoma" panose="020B0604030504040204" pitchFamily="34" charset="0"/>
                <a:ea typeface="Tahoma" panose="020B0604030504040204" pitchFamily="34" charset="0"/>
                <a:cs typeface="Tahoma" panose="020B0604030504040204" pitchFamily="34" charset="0"/>
              </a:rPr>
              <a:t>Ten volunteers to play the game.</a:t>
            </a:r>
          </a:p>
          <a:p>
            <a:r>
              <a:rPr lang="en-US" dirty="0">
                <a:latin typeface="Tahoma" panose="020B0604030504040204" pitchFamily="34" charset="0"/>
                <a:ea typeface="Tahoma" panose="020B0604030504040204" pitchFamily="34" charset="0"/>
                <a:cs typeface="Tahoma" panose="020B0604030504040204" pitchFamily="34" charset="0"/>
              </a:rPr>
              <a:t>Those who aren’t volunteers should play the game on their game sheets. Once the person playing has chosen a door and one of the goats is revealed, mark down whether you decided to keep the chosen door or switch to the other door. Then mark down whether you won or lost. </a:t>
            </a:r>
          </a:p>
        </p:txBody>
      </p:sp>
      <p:pic>
        <p:nvPicPr>
          <p:cNvPr id="5" name="Picture 4" descr="A picture containing wall&#10;&#10;Description generated with high confidence">
            <a:extLst>
              <a:ext uri="{FF2B5EF4-FFF2-40B4-BE49-F238E27FC236}">
                <a16:creationId xmlns:a16="http://schemas.microsoft.com/office/drawing/2014/main" id="{C0CB47BA-9534-40F9-9939-7FCC62FCC3DA}"/>
              </a:ext>
            </a:extLst>
          </p:cNvPr>
          <p:cNvPicPr>
            <a:picLocks noChangeAspect="1"/>
          </p:cNvPicPr>
          <p:nvPr/>
        </p:nvPicPr>
        <p:blipFill>
          <a:blip r:embed="rId2"/>
          <a:stretch>
            <a:fillRect/>
          </a:stretch>
        </p:blipFill>
        <p:spPr>
          <a:xfrm>
            <a:off x="1949805" y="4026742"/>
            <a:ext cx="1704975" cy="2686050"/>
          </a:xfrm>
          <a:prstGeom prst="rect">
            <a:avLst/>
          </a:prstGeom>
        </p:spPr>
      </p:pic>
      <p:pic>
        <p:nvPicPr>
          <p:cNvPr id="7" name="Picture 6" descr="A picture containing wall&#10;&#10;Description generated with high confidence">
            <a:extLst>
              <a:ext uri="{FF2B5EF4-FFF2-40B4-BE49-F238E27FC236}">
                <a16:creationId xmlns:a16="http://schemas.microsoft.com/office/drawing/2014/main" id="{5AA11477-1D49-453A-9872-6FB877DAE9D9}"/>
              </a:ext>
            </a:extLst>
          </p:cNvPr>
          <p:cNvPicPr>
            <a:picLocks noChangeAspect="1"/>
          </p:cNvPicPr>
          <p:nvPr/>
        </p:nvPicPr>
        <p:blipFill>
          <a:blip r:embed="rId2"/>
          <a:stretch>
            <a:fillRect/>
          </a:stretch>
        </p:blipFill>
        <p:spPr>
          <a:xfrm>
            <a:off x="5241924" y="4026742"/>
            <a:ext cx="1704975" cy="2686050"/>
          </a:xfrm>
          <a:prstGeom prst="rect">
            <a:avLst/>
          </a:prstGeom>
        </p:spPr>
      </p:pic>
      <p:pic>
        <p:nvPicPr>
          <p:cNvPr id="9" name="Picture 8" descr="A picture containing wall&#10;&#10;Description generated with high confidence">
            <a:extLst>
              <a:ext uri="{FF2B5EF4-FFF2-40B4-BE49-F238E27FC236}">
                <a16:creationId xmlns:a16="http://schemas.microsoft.com/office/drawing/2014/main" id="{BD51F6A8-8F0C-4CE4-A1E9-EA31549E448F}"/>
              </a:ext>
            </a:extLst>
          </p:cNvPr>
          <p:cNvPicPr>
            <a:picLocks noChangeAspect="1"/>
          </p:cNvPicPr>
          <p:nvPr/>
        </p:nvPicPr>
        <p:blipFill>
          <a:blip r:embed="rId2"/>
          <a:stretch>
            <a:fillRect/>
          </a:stretch>
        </p:blipFill>
        <p:spPr>
          <a:xfrm>
            <a:off x="8534043" y="4026742"/>
            <a:ext cx="1704975" cy="2686050"/>
          </a:xfrm>
          <a:prstGeom prst="rect">
            <a:avLst/>
          </a:prstGeom>
        </p:spPr>
      </p:pic>
      <p:pic>
        <p:nvPicPr>
          <p:cNvPr id="11" name="Picture 10" descr="A picture containing clipart&#10;&#10;Description generated with very high confidence">
            <a:extLst>
              <a:ext uri="{FF2B5EF4-FFF2-40B4-BE49-F238E27FC236}">
                <a16:creationId xmlns:a16="http://schemas.microsoft.com/office/drawing/2014/main" id="{35491A97-CB5A-4F74-A7A7-715C356E7B11}"/>
              </a:ext>
            </a:extLst>
          </p:cNvPr>
          <p:cNvPicPr>
            <a:picLocks noChangeAspect="1"/>
          </p:cNvPicPr>
          <p:nvPr/>
        </p:nvPicPr>
        <p:blipFill>
          <a:blip r:embed="rId3"/>
          <a:stretch>
            <a:fillRect/>
          </a:stretch>
        </p:blipFill>
        <p:spPr>
          <a:xfrm>
            <a:off x="2113237" y="5337741"/>
            <a:ext cx="1378110" cy="1493421"/>
          </a:xfrm>
          <a:prstGeom prst="rect">
            <a:avLst/>
          </a:prstGeom>
        </p:spPr>
      </p:pic>
      <p:pic>
        <p:nvPicPr>
          <p:cNvPr id="13" name="Picture 12" descr="A picture containing clipart&#10;&#10;Description generated with very high confidence">
            <a:extLst>
              <a:ext uri="{FF2B5EF4-FFF2-40B4-BE49-F238E27FC236}">
                <a16:creationId xmlns:a16="http://schemas.microsoft.com/office/drawing/2014/main" id="{30BA27FE-BBF6-406F-B254-5A014BEB9C80}"/>
              </a:ext>
            </a:extLst>
          </p:cNvPr>
          <p:cNvPicPr>
            <a:picLocks noChangeAspect="1"/>
          </p:cNvPicPr>
          <p:nvPr/>
        </p:nvPicPr>
        <p:blipFill>
          <a:blip r:embed="rId3"/>
          <a:stretch>
            <a:fillRect/>
          </a:stretch>
        </p:blipFill>
        <p:spPr>
          <a:xfrm>
            <a:off x="8860908" y="5282361"/>
            <a:ext cx="1378110" cy="1493422"/>
          </a:xfrm>
          <a:prstGeom prst="rect">
            <a:avLst/>
          </a:prstGeom>
        </p:spPr>
      </p:pic>
      <p:pic>
        <p:nvPicPr>
          <p:cNvPr id="15" name="Picture 14" descr="A drawing of a cartoon character&#10;&#10;Description generated with high confidence">
            <a:extLst>
              <a:ext uri="{FF2B5EF4-FFF2-40B4-BE49-F238E27FC236}">
                <a16:creationId xmlns:a16="http://schemas.microsoft.com/office/drawing/2014/main" id="{AB93AC47-714F-4207-88A0-EFCDA1840E23}"/>
              </a:ext>
            </a:extLst>
          </p:cNvPr>
          <p:cNvPicPr>
            <a:picLocks noChangeAspect="1"/>
          </p:cNvPicPr>
          <p:nvPr/>
        </p:nvPicPr>
        <p:blipFill>
          <a:blip r:embed="rId4"/>
          <a:stretch>
            <a:fillRect/>
          </a:stretch>
        </p:blipFill>
        <p:spPr>
          <a:xfrm>
            <a:off x="4559894" y="5768037"/>
            <a:ext cx="3232466" cy="944755"/>
          </a:xfrm>
          <a:prstGeom prst="rect">
            <a:avLst/>
          </a:prstGeom>
        </p:spPr>
      </p:pic>
    </p:spTree>
    <p:extLst>
      <p:ext uri="{BB962C8B-B14F-4D97-AF65-F5344CB8AC3E}">
        <p14:creationId xmlns:p14="http://schemas.microsoft.com/office/powerpoint/2010/main" val="224360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Game 2: Fair?</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2249486"/>
            <a:ext cx="9905999" cy="4225959"/>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Question: Which choice is better, to switch or to stay after the goat is revealed? Or are both equally good choices?</a:t>
            </a:r>
          </a:p>
          <a:p>
            <a:r>
              <a:rPr lang="en-US" dirty="0">
                <a:latin typeface="Tahoma" panose="020B0604030504040204" pitchFamily="34" charset="0"/>
                <a:ea typeface="Tahoma" panose="020B0604030504040204" pitchFamily="34" charset="0"/>
                <a:cs typeface="Tahoma" panose="020B0604030504040204" pitchFamily="34" charset="0"/>
              </a:rPr>
              <a:t>Solution: Switching gives you a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2/3 chance of winning!</a:t>
            </a:r>
          </a:p>
        </p:txBody>
      </p:sp>
      <p:pic>
        <p:nvPicPr>
          <p:cNvPr id="5" name="Picture 4">
            <a:extLst>
              <a:ext uri="{FF2B5EF4-FFF2-40B4-BE49-F238E27FC236}">
                <a16:creationId xmlns:a16="http://schemas.microsoft.com/office/drawing/2014/main" id="{FC06ABE6-32E3-4E0C-AF44-76E6372834CA}"/>
              </a:ext>
            </a:extLst>
          </p:cNvPr>
          <p:cNvPicPr>
            <a:picLocks noChangeAspect="1"/>
          </p:cNvPicPr>
          <p:nvPr/>
        </p:nvPicPr>
        <p:blipFill>
          <a:blip r:embed="rId2"/>
          <a:stretch>
            <a:fillRect/>
          </a:stretch>
        </p:blipFill>
        <p:spPr>
          <a:xfrm>
            <a:off x="6643395" y="3429000"/>
            <a:ext cx="3329473" cy="3329473"/>
          </a:xfrm>
          <a:prstGeom prst="rect">
            <a:avLst/>
          </a:prstGeom>
        </p:spPr>
      </p:pic>
    </p:spTree>
    <p:extLst>
      <p:ext uri="{BB962C8B-B14F-4D97-AF65-F5344CB8AC3E}">
        <p14:creationId xmlns:p14="http://schemas.microsoft.com/office/powerpoint/2010/main" val="59635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Game 2: Solution</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3" y="1792287"/>
            <a:ext cx="9905999" cy="521705"/>
          </a:xfrm>
        </p:spPr>
        <p:txBody>
          <a:bodyPr>
            <a:norm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Say we choose Door 1. There are three ways the prizes could be set.</a:t>
            </a:r>
          </a:p>
        </p:txBody>
      </p:sp>
      <p:pic>
        <p:nvPicPr>
          <p:cNvPr id="5" name="Picture 4" descr="A picture containing wall&#10;&#10;Description generated with high confidence">
            <a:extLst>
              <a:ext uri="{FF2B5EF4-FFF2-40B4-BE49-F238E27FC236}">
                <a16:creationId xmlns:a16="http://schemas.microsoft.com/office/drawing/2014/main" id="{DF87E66A-2D7E-457F-B220-85A32A25A5F4}"/>
              </a:ext>
            </a:extLst>
          </p:cNvPr>
          <p:cNvPicPr>
            <a:picLocks noChangeAspect="1"/>
          </p:cNvPicPr>
          <p:nvPr/>
        </p:nvPicPr>
        <p:blipFill>
          <a:blip r:embed="rId2"/>
          <a:stretch>
            <a:fillRect/>
          </a:stretch>
        </p:blipFill>
        <p:spPr>
          <a:xfrm>
            <a:off x="1346718" y="2388069"/>
            <a:ext cx="852488" cy="1343025"/>
          </a:xfrm>
          <a:prstGeom prst="rect">
            <a:avLst/>
          </a:prstGeom>
        </p:spPr>
      </p:pic>
      <p:pic>
        <p:nvPicPr>
          <p:cNvPr id="6" name="Picture 5" descr="A picture containing wall&#10;&#10;Description generated with high confidence">
            <a:extLst>
              <a:ext uri="{FF2B5EF4-FFF2-40B4-BE49-F238E27FC236}">
                <a16:creationId xmlns:a16="http://schemas.microsoft.com/office/drawing/2014/main" id="{08D35D35-3ACB-4555-A0F5-208FDD280ED4}"/>
              </a:ext>
            </a:extLst>
          </p:cNvPr>
          <p:cNvPicPr>
            <a:picLocks noChangeAspect="1"/>
          </p:cNvPicPr>
          <p:nvPr/>
        </p:nvPicPr>
        <p:blipFill>
          <a:blip r:embed="rId2"/>
          <a:stretch>
            <a:fillRect/>
          </a:stretch>
        </p:blipFill>
        <p:spPr>
          <a:xfrm>
            <a:off x="2964024" y="2388068"/>
            <a:ext cx="852488" cy="1343025"/>
          </a:xfrm>
          <a:prstGeom prst="rect">
            <a:avLst/>
          </a:prstGeom>
        </p:spPr>
      </p:pic>
      <p:pic>
        <p:nvPicPr>
          <p:cNvPr id="7" name="Picture 6" descr="A picture containing wall&#10;&#10;Description generated with high confidence">
            <a:extLst>
              <a:ext uri="{FF2B5EF4-FFF2-40B4-BE49-F238E27FC236}">
                <a16:creationId xmlns:a16="http://schemas.microsoft.com/office/drawing/2014/main" id="{1A04E079-9004-470E-B2A1-9067C3FFFB97}"/>
              </a:ext>
            </a:extLst>
          </p:cNvPr>
          <p:cNvPicPr>
            <a:picLocks noChangeAspect="1"/>
          </p:cNvPicPr>
          <p:nvPr/>
        </p:nvPicPr>
        <p:blipFill>
          <a:blip r:embed="rId2"/>
          <a:stretch>
            <a:fillRect/>
          </a:stretch>
        </p:blipFill>
        <p:spPr>
          <a:xfrm>
            <a:off x="4581330" y="2388068"/>
            <a:ext cx="852488" cy="1343025"/>
          </a:xfrm>
          <a:prstGeom prst="rect">
            <a:avLst/>
          </a:prstGeom>
        </p:spPr>
      </p:pic>
      <p:pic>
        <p:nvPicPr>
          <p:cNvPr id="14" name="Picture 13" descr="A picture containing wall&#10;&#10;Description generated with high confidence">
            <a:extLst>
              <a:ext uri="{FF2B5EF4-FFF2-40B4-BE49-F238E27FC236}">
                <a16:creationId xmlns:a16="http://schemas.microsoft.com/office/drawing/2014/main" id="{39E9D30D-DD61-4F6B-ADE1-D23D04CF75B5}"/>
              </a:ext>
            </a:extLst>
          </p:cNvPr>
          <p:cNvPicPr>
            <a:picLocks noChangeAspect="1"/>
          </p:cNvPicPr>
          <p:nvPr/>
        </p:nvPicPr>
        <p:blipFill>
          <a:blip r:embed="rId2"/>
          <a:stretch>
            <a:fillRect/>
          </a:stretch>
        </p:blipFill>
        <p:spPr>
          <a:xfrm>
            <a:off x="1346718" y="3876585"/>
            <a:ext cx="852488" cy="1343025"/>
          </a:xfrm>
          <a:prstGeom prst="rect">
            <a:avLst/>
          </a:prstGeom>
        </p:spPr>
      </p:pic>
      <p:pic>
        <p:nvPicPr>
          <p:cNvPr id="15" name="Picture 14" descr="A picture containing wall&#10;&#10;Description generated with high confidence">
            <a:extLst>
              <a:ext uri="{FF2B5EF4-FFF2-40B4-BE49-F238E27FC236}">
                <a16:creationId xmlns:a16="http://schemas.microsoft.com/office/drawing/2014/main" id="{B393E7BD-5AC7-4AA1-A643-99E4794A6A42}"/>
              </a:ext>
            </a:extLst>
          </p:cNvPr>
          <p:cNvPicPr>
            <a:picLocks noChangeAspect="1"/>
          </p:cNvPicPr>
          <p:nvPr/>
        </p:nvPicPr>
        <p:blipFill>
          <a:blip r:embed="rId2"/>
          <a:stretch>
            <a:fillRect/>
          </a:stretch>
        </p:blipFill>
        <p:spPr>
          <a:xfrm>
            <a:off x="2964024" y="3876584"/>
            <a:ext cx="852488" cy="1343025"/>
          </a:xfrm>
          <a:prstGeom prst="rect">
            <a:avLst/>
          </a:prstGeom>
        </p:spPr>
      </p:pic>
      <p:pic>
        <p:nvPicPr>
          <p:cNvPr id="16" name="Picture 15" descr="A picture containing wall&#10;&#10;Description generated with high confidence">
            <a:extLst>
              <a:ext uri="{FF2B5EF4-FFF2-40B4-BE49-F238E27FC236}">
                <a16:creationId xmlns:a16="http://schemas.microsoft.com/office/drawing/2014/main" id="{94646429-879C-4D4F-A765-00890EA70055}"/>
              </a:ext>
            </a:extLst>
          </p:cNvPr>
          <p:cNvPicPr>
            <a:picLocks noChangeAspect="1"/>
          </p:cNvPicPr>
          <p:nvPr/>
        </p:nvPicPr>
        <p:blipFill>
          <a:blip r:embed="rId2"/>
          <a:stretch>
            <a:fillRect/>
          </a:stretch>
        </p:blipFill>
        <p:spPr>
          <a:xfrm>
            <a:off x="4581330" y="3876584"/>
            <a:ext cx="852488" cy="1343025"/>
          </a:xfrm>
          <a:prstGeom prst="rect">
            <a:avLst/>
          </a:prstGeom>
        </p:spPr>
      </p:pic>
      <p:pic>
        <p:nvPicPr>
          <p:cNvPr id="20" name="Picture 19" descr="A picture containing wall&#10;&#10;Description generated with high confidence">
            <a:extLst>
              <a:ext uri="{FF2B5EF4-FFF2-40B4-BE49-F238E27FC236}">
                <a16:creationId xmlns:a16="http://schemas.microsoft.com/office/drawing/2014/main" id="{425CE76F-B8D0-4F24-8D77-D39366A82365}"/>
              </a:ext>
            </a:extLst>
          </p:cNvPr>
          <p:cNvPicPr>
            <a:picLocks noChangeAspect="1"/>
          </p:cNvPicPr>
          <p:nvPr/>
        </p:nvPicPr>
        <p:blipFill>
          <a:blip r:embed="rId2"/>
          <a:stretch>
            <a:fillRect/>
          </a:stretch>
        </p:blipFill>
        <p:spPr>
          <a:xfrm>
            <a:off x="1346718" y="5365100"/>
            <a:ext cx="852488" cy="1343025"/>
          </a:xfrm>
          <a:prstGeom prst="rect">
            <a:avLst/>
          </a:prstGeom>
        </p:spPr>
      </p:pic>
      <p:pic>
        <p:nvPicPr>
          <p:cNvPr id="21" name="Picture 20" descr="A picture containing wall&#10;&#10;Description generated with high confidence">
            <a:extLst>
              <a:ext uri="{FF2B5EF4-FFF2-40B4-BE49-F238E27FC236}">
                <a16:creationId xmlns:a16="http://schemas.microsoft.com/office/drawing/2014/main" id="{B7B72C83-E07A-4CF3-96DE-FEA3984358DB}"/>
              </a:ext>
            </a:extLst>
          </p:cNvPr>
          <p:cNvPicPr>
            <a:picLocks noChangeAspect="1"/>
          </p:cNvPicPr>
          <p:nvPr/>
        </p:nvPicPr>
        <p:blipFill>
          <a:blip r:embed="rId2"/>
          <a:stretch>
            <a:fillRect/>
          </a:stretch>
        </p:blipFill>
        <p:spPr>
          <a:xfrm>
            <a:off x="2964024" y="5365099"/>
            <a:ext cx="852488" cy="1343025"/>
          </a:xfrm>
          <a:prstGeom prst="rect">
            <a:avLst/>
          </a:prstGeom>
        </p:spPr>
      </p:pic>
      <p:pic>
        <p:nvPicPr>
          <p:cNvPr id="22" name="Picture 21" descr="A picture containing wall&#10;&#10;Description generated with high confidence">
            <a:extLst>
              <a:ext uri="{FF2B5EF4-FFF2-40B4-BE49-F238E27FC236}">
                <a16:creationId xmlns:a16="http://schemas.microsoft.com/office/drawing/2014/main" id="{3952248E-1082-4189-8664-BDABCE1F3E2D}"/>
              </a:ext>
            </a:extLst>
          </p:cNvPr>
          <p:cNvPicPr>
            <a:picLocks noChangeAspect="1"/>
          </p:cNvPicPr>
          <p:nvPr/>
        </p:nvPicPr>
        <p:blipFill>
          <a:blip r:embed="rId2"/>
          <a:stretch>
            <a:fillRect/>
          </a:stretch>
        </p:blipFill>
        <p:spPr>
          <a:xfrm>
            <a:off x="4581330" y="5365099"/>
            <a:ext cx="852488" cy="1343025"/>
          </a:xfrm>
          <a:prstGeom prst="rect">
            <a:avLst/>
          </a:prstGeom>
        </p:spPr>
      </p:pic>
      <p:pic>
        <p:nvPicPr>
          <p:cNvPr id="23" name="Picture 22" descr="A picture containing clipart&#10;&#10;Description generated with very high confidence">
            <a:extLst>
              <a:ext uri="{FF2B5EF4-FFF2-40B4-BE49-F238E27FC236}">
                <a16:creationId xmlns:a16="http://schemas.microsoft.com/office/drawing/2014/main" id="{2BDCA569-F42D-4B08-8110-8D264A3AAC7C}"/>
              </a:ext>
            </a:extLst>
          </p:cNvPr>
          <p:cNvPicPr>
            <a:picLocks noChangeAspect="1"/>
          </p:cNvPicPr>
          <p:nvPr/>
        </p:nvPicPr>
        <p:blipFill>
          <a:blip r:embed="rId3"/>
          <a:stretch>
            <a:fillRect/>
          </a:stretch>
        </p:blipFill>
        <p:spPr>
          <a:xfrm>
            <a:off x="3054291" y="2928422"/>
            <a:ext cx="762221" cy="825998"/>
          </a:xfrm>
          <a:prstGeom prst="rect">
            <a:avLst/>
          </a:prstGeom>
        </p:spPr>
      </p:pic>
      <p:pic>
        <p:nvPicPr>
          <p:cNvPr id="24" name="Picture 23" descr="A picture containing clipart&#10;&#10;Description generated with very high confidence">
            <a:extLst>
              <a:ext uri="{FF2B5EF4-FFF2-40B4-BE49-F238E27FC236}">
                <a16:creationId xmlns:a16="http://schemas.microsoft.com/office/drawing/2014/main" id="{44862606-2E6E-4672-A476-7E3F2BF3B0BF}"/>
              </a:ext>
            </a:extLst>
          </p:cNvPr>
          <p:cNvPicPr>
            <a:picLocks noChangeAspect="1"/>
          </p:cNvPicPr>
          <p:nvPr/>
        </p:nvPicPr>
        <p:blipFill>
          <a:blip r:embed="rId3"/>
          <a:stretch>
            <a:fillRect/>
          </a:stretch>
        </p:blipFill>
        <p:spPr>
          <a:xfrm>
            <a:off x="4671597" y="2905095"/>
            <a:ext cx="762221" cy="825998"/>
          </a:xfrm>
          <a:prstGeom prst="rect">
            <a:avLst/>
          </a:prstGeom>
        </p:spPr>
      </p:pic>
      <p:pic>
        <p:nvPicPr>
          <p:cNvPr id="25" name="Picture 24" descr="A picture containing clipart&#10;&#10;Description generated with very high confidence">
            <a:extLst>
              <a:ext uri="{FF2B5EF4-FFF2-40B4-BE49-F238E27FC236}">
                <a16:creationId xmlns:a16="http://schemas.microsoft.com/office/drawing/2014/main" id="{1063D042-6B9D-42ED-A021-F4934ED0DE63}"/>
              </a:ext>
            </a:extLst>
          </p:cNvPr>
          <p:cNvPicPr>
            <a:picLocks noChangeAspect="1"/>
          </p:cNvPicPr>
          <p:nvPr/>
        </p:nvPicPr>
        <p:blipFill>
          <a:blip r:embed="rId3"/>
          <a:stretch>
            <a:fillRect/>
          </a:stretch>
        </p:blipFill>
        <p:spPr>
          <a:xfrm>
            <a:off x="1436985" y="4393611"/>
            <a:ext cx="762221" cy="825998"/>
          </a:xfrm>
          <a:prstGeom prst="rect">
            <a:avLst/>
          </a:prstGeom>
        </p:spPr>
      </p:pic>
      <p:pic>
        <p:nvPicPr>
          <p:cNvPr id="26" name="Picture 25" descr="A picture containing clipart&#10;&#10;Description generated with very high confidence">
            <a:extLst>
              <a:ext uri="{FF2B5EF4-FFF2-40B4-BE49-F238E27FC236}">
                <a16:creationId xmlns:a16="http://schemas.microsoft.com/office/drawing/2014/main" id="{7951D1D3-04DD-40E1-A2B1-9B5BFF33299A}"/>
              </a:ext>
            </a:extLst>
          </p:cNvPr>
          <p:cNvPicPr>
            <a:picLocks noChangeAspect="1"/>
          </p:cNvPicPr>
          <p:nvPr/>
        </p:nvPicPr>
        <p:blipFill>
          <a:blip r:embed="rId3"/>
          <a:stretch>
            <a:fillRect/>
          </a:stretch>
        </p:blipFill>
        <p:spPr>
          <a:xfrm>
            <a:off x="4671597" y="4393611"/>
            <a:ext cx="762221" cy="825998"/>
          </a:xfrm>
          <a:prstGeom prst="rect">
            <a:avLst/>
          </a:prstGeom>
        </p:spPr>
      </p:pic>
      <p:pic>
        <p:nvPicPr>
          <p:cNvPr id="27" name="Picture 26" descr="A picture containing clipart&#10;&#10;Description generated with very high confidence">
            <a:extLst>
              <a:ext uri="{FF2B5EF4-FFF2-40B4-BE49-F238E27FC236}">
                <a16:creationId xmlns:a16="http://schemas.microsoft.com/office/drawing/2014/main" id="{CB48A691-E83F-4394-A13B-6F9ABBCE72AC}"/>
              </a:ext>
            </a:extLst>
          </p:cNvPr>
          <p:cNvPicPr>
            <a:picLocks noChangeAspect="1"/>
          </p:cNvPicPr>
          <p:nvPr/>
        </p:nvPicPr>
        <p:blipFill>
          <a:blip r:embed="rId3"/>
          <a:stretch>
            <a:fillRect/>
          </a:stretch>
        </p:blipFill>
        <p:spPr>
          <a:xfrm>
            <a:off x="1427293" y="5882126"/>
            <a:ext cx="762221" cy="825998"/>
          </a:xfrm>
          <a:prstGeom prst="rect">
            <a:avLst/>
          </a:prstGeom>
        </p:spPr>
      </p:pic>
      <p:pic>
        <p:nvPicPr>
          <p:cNvPr id="28" name="Picture 27" descr="A picture containing clipart&#10;&#10;Description generated with very high confidence">
            <a:extLst>
              <a:ext uri="{FF2B5EF4-FFF2-40B4-BE49-F238E27FC236}">
                <a16:creationId xmlns:a16="http://schemas.microsoft.com/office/drawing/2014/main" id="{82C80650-9AEE-48D1-8537-5C8304C22474}"/>
              </a:ext>
            </a:extLst>
          </p:cNvPr>
          <p:cNvPicPr>
            <a:picLocks noChangeAspect="1"/>
          </p:cNvPicPr>
          <p:nvPr/>
        </p:nvPicPr>
        <p:blipFill>
          <a:blip r:embed="rId3"/>
          <a:stretch>
            <a:fillRect/>
          </a:stretch>
        </p:blipFill>
        <p:spPr>
          <a:xfrm>
            <a:off x="3044599" y="5897749"/>
            <a:ext cx="762221" cy="825998"/>
          </a:xfrm>
          <a:prstGeom prst="rect">
            <a:avLst/>
          </a:prstGeom>
        </p:spPr>
      </p:pic>
      <p:pic>
        <p:nvPicPr>
          <p:cNvPr id="29" name="Picture 28" descr="A drawing of a cartoon character&#10;&#10;Description generated with high confidence">
            <a:extLst>
              <a:ext uri="{FF2B5EF4-FFF2-40B4-BE49-F238E27FC236}">
                <a16:creationId xmlns:a16="http://schemas.microsoft.com/office/drawing/2014/main" id="{0C6780ED-BE4B-4CC8-A8C9-5A280B516B42}"/>
              </a:ext>
            </a:extLst>
          </p:cNvPr>
          <p:cNvPicPr>
            <a:picLocks noChangeAspect="1"/>
          </p:cNvPicPr>
          <p:nvPr/>
        </p:nvPicPr>
        <p:blipFill>
          <a:blip r:embed="rId4"/>
          <a:stretch>
            <a:fillRect/>
          </a:stretch>
        </p:blipFill>
        <p:spPr>
          <a:xfrm>
            <a:off x="874549" y="3064444"/>
            <a:ext cx="1790753" cy="523384"/>
          </a:xfrm>
          <a:prstGeom prst="rect">
            <a:avLst/>
          </a:prstGeom>
        </p:spPr>
      </p:pic>
      <p:pic>
        <p:nvPicPr>
          <p:cNvPr id="31" name="Picture 30" descr="A drawing of a cartoon character&#10;&#10;Description generated with high confidence">
            <a:extLst>
              <a:ext uri="{FF2B5EF4-FFF2-40B4-BE49-F238E27FC236}">
                <a16:creationId xmlns:a16="http://schemas.microsoft.com/office/drawing/2014/main" id="{C574E63D-C668-4F2A-B333-F82F59A73861}"/>
              </a:ext>
            </a:extLst>
          </p:cNvPr>
          <p:cNvPicPr>
            <a:picLocks noChangeAspect="1"/>
          </p:cNvPicPr>
          <p:nvPr/>
        </p:nvPicPr>
        <p:blipFill>
          <a:blip r:embed="rId4"/>
          <a:stretch>
            <a:fillRect/>
          </a:stretch>
        </p:blipFill>
        <p:spPr>
          <a:xfrm>
            <a:off x="2494891" y="4696225"/>
            <a:ext cx="1790753" cy="523384"/>
          </a:xfrm>
          <a:prstGeom prst="rect">
            <a:avLst/>
          </a:prstGeom>
        </p:spPr>
      </p:pic>
      <p:pic>
        <p:nvPicPr>
          <p:cNvPr id="32" name="Picture 31" descr="A drawing of a cartoon character&#10;&#10;Description generated with high confidence">
            <a:extLst>
              <a:ext uri="{FF2B5EF4-FFF2-40B4-BE49-F238E27FC236}">
                <a16:creationId xmlns:a16="http://schemas.microsoft.com/office/drawing/2014/main" id="{7326EF3F-856A-4B50-BE65-7AF59313CEEC}"/>
              </a:ext>
            </a:extLst>
          </p:cNvPr>
          <p:cNvPicPr>
            <a:picLocks noChangeAspect="1"/>
          </p:cNvPicPr>
          <p:nvPr/>
        </p:nvPicPr>
        <p:blipFill>
          <a:blip r:embed="rId4"/>
          <a:stretch>
            <a:fillRect/>
          </a:stretch>
        </p:blipFill>
        <p:spPr>
          <a:xfrm>
            <a:off x="4157330" y="6200363"/>
            <a:ext cx="1790753" cy="523384"/>
          </a:xfrm>
          <a:prstGeom prst="rect">
            <a:avLst/>
          </a:prstGeom>
        </p:spPr>
      </p:pic>
      <p:sp>
        <p:nvSpPr>
          <p:cNvPr id="36" name="Content Placeholder 2">
            <a:extLst>
              <a:ext uri="{FF2B5EF4-FFF2-40B4-BE49-F238E27FC236}">
                <a16:creationId xmlns:a16="http://schemas.microsoft.com/office/drawing/2014/main" id="{F39FA5B4-E65D-4EAA-A369-36CF6DBC4C08}"/>
              </a:ext>
            </a:extLst>
          </p:cNvPr>
          <p:cNvSpPr txBox="1">
            <a:spLocks/>
          </p:cNvSpPr>
          <p:nvPr/>
        </p:nvSpPr>
        <p:spPr>
          <a:xfrm>
            <a:off x="8884588" y="2995381"/>
            <a:ext cx="2952526" cy="258432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ahoma" panose="020B0604030504040204" pitchFamily="34" charset="0"/>
                <a:ea typeface="Tahoma" panose="020B0604030504040204" pitchFamily="34" charset="0"/>
                <a:cs typeface="Tahoma" panose="020B0604030504040204" pitchFamily="34" charset="0"/>
              </a:rPr>
              <a:t>The Key: Opening a door increases our knowledge about the game, changing the probability.</a:t>
            </a:r>
          </a:p>
        </p:txBody>
      </p:sp>
    </p:spTree>
    <p:extLst>
      <p:ext uri="{BB962C8B-B14F-4D97-AF65-F5344CB8AC3E}">
        <p14:creationId xmlns:p14="http://schemas.microsoft.com/office/powerpoint/2010/main" val="32123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The Lottery</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3" y="1922915"/>
            <a:ext cx="7116180" cy="549697"/>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Winning the lottery is a dream for a lot of people.</a:t>
            </a:r>
          </a:p>
        </p:txBody>
      </p:sp>
      <p:pic>
        <p:nvPicPr>
          <p:cNvPr id="5" name="Picture 4" descr="A person posing for the camera&#10;&#10;Description generated with very high confidence">
            <a:extLst>
              <a:ext uri="{FF2B5EF4-FFF2-40B4-BE49-F238E27FC236}">
                <a16:creationId xmlns:a16="http://schemas.microsoft.com/office/drawing/2014/main" id="{733AE605-3CC9-4018-9A38-C33FA4E3AAF7}"/>
              </a:ext>
            </a:extLst>
          </p:cNvPr>
          <p:cNvPicPr>
            <a:picLocks noChangeAspect="1"/>
          </p:cNvPicPr>
          <p:nvPr/>
        </p:nvPicPr>
        <p:blipFill>
          <a:blip r:embed="rId2"/>
          <a:stretch>
            <a:fillRect/>
          </a:stretch>
        </p:blipFill>
        <p:spPr>
          <a:xfrm>
            <a:off x="438538" y="2410075"/>
            <a:ext cx="5346635" cy="2673318"/>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0FC04A0-80BA-486B-9A22-4082A00573D4}"/>
              </a:ext>
            </a:extLst>
          </p:cNvPr>
          <p:cNvPicPr>
            <a:picLocks noChangeAspect="1"/>
          </p:cNvPicPr>
          <p:nvPr/>
        </p:nvPicPr>
        <p:blipFill>
          <a:blip r:embed="rId3"/>
          <a:stretch>
            <a:fillRect/>
          </a:stretch>
        </p:blipFill>
        <p:spPr>
          <a:xfrm>
            <a:off x="7027383" y="2410074"/>
            <a:ext cx="4178682" cy="2778824"/>
          </a:xfrm>
          <a:prstGeom prst="rect">
            <a:avLst/>
          </a:prstGeom>
        </p:spPr>
      </p:pic>
      <p:pic>
        <p:nvPicPr>
          <p:cNvPr id="9" name="Picture 8">
            <a:extLst>
              <a:ext uri="{FF2B5EF4-FFF2-40B4-BE49-F238E27FC236}">
                <a16:creationId xmlns:a16="http://schemas.microsoft.com/office/drawing/2014/main" id="{1CAA2635-E0ED-41FE-A7CA-4A27E0422087}"/>
              </a:ext>
            </a:extLst>
          </p:cNvPr>
          <p:cNvPicPr>
            <a:picLocks noChangeAspect="1"/>
          </p:cNvPicPr>
          <p:nvPr/>
        </p:nvPicPr>
        <p:blipFill>
          <a:blip r:embed="rId4"/>
          <a:stretch>
            <a:fillRect/>
          </a:stretch>
        </p:blipFill>
        <p:spPr>
          <a:xfrm>
            <a:off x="3813498" y="4255164"/>
            <a:ext cx="3943350" cy="2630778"/>
          </a:xfrm>
          <a:prstGeom prst="rect">
            <a:avLst/>
          </a:prstGeom>
        </p:spPr>
      </p:pic>
    </p:spTree>
    <p:extLst>
      <p:ext uri="{BB962C8B-B14F-4D97-AF65-F5344CB8AC3E}">
        <p14:creationId xmlns:p14="http://schemas.microsoft.com/office/powerpoint/2010/main" val="12239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Game 3: Lottery</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1770927"/>
            <a:ext cx="10157959" cy="4732509"/>
          </a:xfrm>
        </p:spPr>
        <p:txBody>
          <a:bodyPr>
            <a:normAutofit fontScale="92500"/>
          </a:bodyPr>
          <a:lstStyle/>
          <a:p>
            <a:r>
              <a:rPr lang="en-US" dirty="0">
                <a:latin typeface="Tahoma" panose="020B0604030504040204" pitchFamily="34" charset="0"/>
                <a:ea typeface="Tahoma" panose="020B0604030504040204" pitchFamily="34" charset="0"/>
                <a:cs typeface="Tahoma" panose="020B0604030504040204" pitchFamily="34" charset="0"/>
              </a:rPr>
              <a:t>Our game will be based on a recent game of the Colorado Lotto.</a:t>
            </a:r>
          </a:p>
          <a:p>
            <a:r>
              <a:rPr lang="en-US" dirty="0">
                <a:latin typeface="Tahoma" panose="020B0604030504040204" pitchFamily="34" charset="0"/>
                <a:ea typeface="Tahoma" panose="020B0604030504040204" pitchFamily="34" charset="0"/>
                <a:cs typeface="Tahoma" panose="020B0604030504040204" pitchFamily="34" charset="0"/>
              </a:rPr>
              <a:t>Pick 6 different numbers from 1 to 42.</a:t>
            </a:r>
          </a:p>
          <a:p>
            <a:pPr lvl="1"/>
            <a:r>
              <a:rPr lang="en-US" dirty="0">
                <a:latin typeface="Tahoma" panose="020B0604030504040204" pitchFamily="34" charset="0"/>
                <a:ea typeface="Tahoma" panose="020B0604030504040204" pitchFamily="34" charset="0"/>
                <a:cs typeface="Tahoma" panose="020B0604030504040204" pitchFamily="34" charset="0"/>
              </a:rPr>
              <a:t>The order of the numbers doesn’t matter.</a:t>
            </a:r>
          </a:p>
          <a:p>
            <a:r>
              <a:rPr lang="en-US" dirty="0">
                <a:latin typeface="Tahoma" panose="020B0604030504040204" pitchFamily="34" charset="0"/>
                <a:ea typeface="Tahoma" panose="020B0604030504040204" pitchFamily="34" charset="0"/>
                <a:cs typeface="Tahoma" panose="020B0604030504040204" pitchFamily="34" charset="0"/>
              </a:rPr>
              <a:t>Your lottery ticket costs $1.</a:t>
            </a:r>
          </a:p>
          <a:p>
            <a:r>
              <a:rPr lang="en-US" dirty="0">
                <a:latin typeface="Tahoma" panose="020B0604030504040204" pitchFamily="34" charset="0"/>
                <a:ea typeface="Tahoma" panose="020B0604030504040204" pitchFamily="34" charset="0"/>
                <a:cs typeface="Tahoma" panose="020B0604030504040204" pitchFamily="34" charset="0"/>
              </a:rPr>
              <a:t>Don’t change the numbers after writing them! (It will mess up the math.)</a:t>
            </a:r>
          </a:p>
          <a:p>
            <a:r>
              <a:rPr lang="en-US" dirty="0">
                <a:latin typeface="Tahoma" panose="020B0604030504040204" pitchFamily="34" charset="0"/>
                <a:ea typeface="Tahoma" panose="020B0604030504040204" pitchFamily="34" charset="0"/>
                <a:cs typeface="Tahoma" panose="020B0604030504040204" pitchFamily="34" charset="0"/>
              </a:rPr>
              <a:t>Match 6 numbers: $3,985,265</a:t>
            </a:r>
          </a:p>
          <a:p>
            <a:r>
              <a:rPr lang="en-US" dirty="0">
                <a:latin typeface="Tahoma" panose="020B0604030504040204" pitchFamily="34" charset="0"/>
                <a:ea typeface="Tahoma" panose="020B0604030504040204" pitchFamily="34" charset="0"/>
                <a:cs typeface="Tahoma" panose="020B0604030504040204" pitchFamily="34" charset="0"/>
              </a:rPr>
              <a:t>Match 5 numbers: $566</a:t>
            </a:r>
          </a:p>
          <a:p>
            <a:r>
              <a:rPr lang="en-US" dirty="0">
                <a:latin typeface="Tahoma" panose="020B0604030504040204" pitchFamily="34" charset="0"/>
                <a:ea typeface="Tahoma" panose="020B0604030504040204" pitchFamily="34" charset="0"/>
                <a:cs typeface="Tahoma" panose="020B0604030504040204" pitchFamily="34" charset="0"/>
              </a:rPr>
              <a:t>Match 4 numbers: $44</a:t>
            </a:r>
          </a:p>
          <a:p>
            <a:r>
              <a:rPr lang="en-US" dirty="0">
                <a:latin typeface="Tahoma" panose="020B0604030504040204" pitchFamily="34" charset="0"/>
                <a:ea typeface="Tahoma" panose="020B0604030504040204" pitchFamily="34" charset="0"/>
                <a:cs typeface="Tahoma" panose="020B0604030504040204" pitchFamily="34" charset="0"/>
              </a:rPr>
              <a:t>Match 3 numbers: $3</a:t>
            </a:r>
          </a:p>
        </p:txBody>
      </p:sp>
    </p:spTree>
    <p:extLst>
      <p:ext uri="{BB962C8B-B14F-4D97-AF65-F5344CB8AC3E}">
        <p14:creationId xmlns:p14="http://schemas.microsoft.com/office/powerpoint/2010/main" val="141702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Game 3: Lottery</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1904254"/>
            <a:ext cx="9905999" cy="354171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And the winning numbers are….</a:t>
            </a:r>
          </a:p>
          <a:p>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000" dirty="0">
                <a:latin typeface="Tahoma" panose="020B0604030504040204" pitchFamily="34" charset="0"/>
                <a:ea typeface="Tahoma" panose="020B0604030504040204" pitchFamily="34" charset="0"/>
                <a:cs typeface="Tahoma" panose="020B0604030504040204" pitchFamily="34" charset="0"/>
              </a:rPr>
              <a:t>22 34 7 5 11 8</a:t>
            </a:r>
          </a:p>
        </p:txBody>
      </p:sp>
    </p:spTree>
    <p:extLst>
      <p:ext uri="{BB962C8B-B14F-4D97-AF65-F5344CB8AC3E}">
        <p14:creationId xmlns:p14="http://schemas.microsoft.com/office/powerpoint/2010/main" val="377222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Game 3: Lottery</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Who won? Who is always going to win?</a:t>
            </a:r>
          </a:p>
          <a:p>
            <a:r>
              <a:rPr lang="en-US" dirty="0">
                <a:latin typeface="Tahoma" panose="020B0604030504040204" pitchFamily="34" charset="0"/>
                <a:ea typeface="Tahoma" panose="020B0604030504040204" pitchFamily="34" charset="0"/>
                <a:cs typeface="Tahoma" panose="020B0604030504040204" pitchFamily="34" charset="0"/>
              </a:rPr>
              <a:t>How can the lottery organizers make sure that they will always come out on top?</a:t>
            </a:r>
          </a:p>
          <a:p>
            <a:r>
              <a:rPr lang="en-US" dirty="0">
                <a:latin typeface="Tahoma" panose="020B0604030504040204" pitchFamily="34" charset="0"/>
                <a:ea typeface="Tahoma" panose="020B0604030504040204" pitchFamily="34" charset="0"/>
                <a:cs typeface="Tahoma" panose="020B0604030504040204" pitchFamily="34" charset="0"/>
              </a:rPr>
              <a:t>Since so many people play the lottery, they just need to make sure that they pay out less than they get from selling tickets.</a:t>
            </a:r>
          </a:p>
          <a:p>
            <a:r>
              <a:rPr lang="en-US" dirty="0">
                <a:latin typeface="Tahoma" panose="020B0604030504040204" pitchFamily="34" charset="0"/>
                <a:ea typeface="Tahoma" panose="020B0604030504040204" pitchFamily="34" charset="0"/>
                <a:cs typeface="Tahoma" panose="020B0604030504040204" pitchFamily="34" charset="0"/>
              </a:rPr>
              <a:t>They do this by calculating what each ticket is worth in “expected value.”</a:t>
            </a:r>
          </a:p>
        </p:txBody>
      </p:sp>
    </p:spTree>
    <p:extLst>
      <p:ext uri="{BB962C8B-B14F-4D97-AF65-F5344CB8AC3E}">
        <p14:creationId xmlns:p14="http://schemas.microsoft.com/office/powerpoint/2010/main" val="356402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Expected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We calculate the expected value of the ticket by looking at how likely it is to win versus how much money will be won.</a:t>
                </a:r>
              </a:p>
              <a:p>
                <a:r>
                  <a:rPr lang="en-US" dirty="0">
                    <a:latin typeface="Tahoma" panose="020B0604030504040204" pitchFamily="34" charset="0"/>
                    <a:ea typeface="Tahoma" panose="020B0604030504040204" pitchFamily="34" charset="0"/>
                    <a:cs typeface="Tahoma" panose="020B0604030504040204" pitchFamily="34" charset="0"/>
                  </a:rPr>
                  <a:t>Chance of getting all 6 numbers: 1 in 5,245,786.</a:t>
                </a:r>
              </a:p>
              <a:p>
                <a:r>
                  <a:rPr lang="en-US" dirty="0">
                    <a:latin typeface="Tahoma" panose="020B0604030504040204" pitchFamily="34" charset="0"/>
                    <a:ea typeface="Tahoma" panose="020B0604030504040204" pitchFamily="34" charset="0"/>
                    <a:cs typeface="Tahoma" panose="020B0604030504040204" pitchFamily="34" charset="0"/>
                  </a:rPr>
                  <a:t>Payout for getting all 6 numbers: $3,985,265.</a:t>
                </a:r>
              </a:p>
              <a:p>
                <a:r>
                  <a:rPr lang="en-US" dirty="0">
                    <a:latin typeface="Tahoma" panose="020B0604030504040204" pitchFamily="34" charset="0"/>
                    <a:ea typeface="Tahoma" panose="020B0604030504040204" pitchFamily="34" charset="0"/>
                    <a:cs typeface="Tahoma" panose="020B0604030504040204" pitchFamily="34" charset="0"/>
                  </a:rPr>
                  <a:t>Comparison: </a:t>
                </a:r>
                <a14:m>
                  <m:oMath xmlns:m="http://schemas.openxmlformats.org/officeDocument/2006/math">
                    <m:r>
                      <a:rPr lang="en-US" b="0" i="1" smtClean="0">
                        <a:latin typeface="Cambria Math" panose="02040503050406030204" pitchFamily="18" charset="0"/>
                        <a:ea typeface="Tahoma" panose="020B0604030504040204" pitchFamily="34" charset="0"/>
                        <a:cs typeface="Tahoma" panose="020B0604030504040204" pitchFamily="34" charset="0"/>
                      </a:rPr>
                      <m:t>$3,985,265 </m:t>
                    </m:r>
                    <m:r>
                      <a:rPr lang="en-US" b="0" i="1" smtClean="0">
                        <a:latin typeface="Cambria Math" panose="02040503050406030204" pitchFamily="18" charset="0"/>
                        <a:ea typeface="Cambria Math" panose="02040503050406030204" pitchFamily="18" charset="0"/>
                        <a:cs typeface="Tahoma" panose="020B0604030504040204" pitchFamily="34" charset="0"/>
                      </a:rPr>
                      <m:t>×</m:t>
                    </m:r>
                    <m:f>
                      <m:fPr>
                        <m:ctrlPr>
                          <a:rPr lang="en-US" b="0" i="1" smtClean="0">
                            <a:latin typeface="Cambria Math" panose="02040503050406030204" pitchFamily="18" charset="0"/>
                            <a:ea typeface="Cambria Math" panose="02040503050406030204" pitchFamily="18" charset="0"/>
                            <a:cs typeface="Tahoma" panose="020B0604030504040204" pitchFamily="34" charset="0"/>
                          </a:rPr>
                        </m:ctrlPr>
                      </m:fPr>
                      <m:num>
                        <m:r>
                          <a:rPr lang="en-US" b="0" i="1" smtClean="0">
                            <a:latin typeface="Cambria Math" panose="02040503050406030204" pitchFamily="18" charset="0"/>
                            <a:ea typeface="Cambria Math" panose="02040503050406030204" pitchFamily="18" charset="0"/>
                            <a:cs typeface="Tahoma" panose="020B0604030504040204" pitchFamily="34" charset="0"/>
                          </a:rPr>
                          <m:t>1</m:t>
                        </m:r>
                      </m:num>
                      <m:den>
                        <m:r>
                          <a:rPr lang="en-US" b="0" i="1" smtClean="0">
                            <a:latin typeface="Cambria Math" panose="02040503050406030204" pitchFamily="18" charset="0"/>
                            <a:ea typeface="Cambria Math" panose="02040503050406030204" pitchFamily="18" charset="0"/>
                            <a:cs typeface="Tahoma" panose="020B0604030504040204" pitchFamily="34" charset="0"/>
                          </a:rPr>
                          <m:t>5,245,786</m:t>
                        </m:r>
                      </m:den>
                    </m:f>
                    <m:r>
                      <a:rPr lang="en-US" b="0" i="1" smtClean="0">
                        <a:latin typeface="Cambria Math" panose="02040503050406030204" pitchFamily="18" charset="0"/>
                        <a:ea typeface="Cambria Math" panose="02040503050406030204" pitchFamily="18" charset="0"/>
                        <a:cs typeface="Tahoma" panose="020B0604030504040204" pitchFamily="34" charset="0"/>
                      </a:rPr>
                      <m:t>=0.7597 </m:t>
                    </m:r>
                  </m:oMath>
                </a14:m>
                <a:r>
                  <a:rPr lang="en-US" dirty="0">
                    <a:latin typeface="Tahoma" panose="020B0604030504040204" pitchFamily="34" charset="0"/>
                    <a:ea typeface="Tahoma" panose="020B0604030504040204" pitchFamily="34" charset="0"/>
                    <a:cs typeface="Tahoma" panose="020B0604030504040204" pitchFamily="34" charset="0"/>
                  </a:rPr>
                  <a:t>“dollars per chance.”</a:t>
                </a:r>
              </a:p>
            </p:txBody>
          </p:sp>
        </mc:Choice>
        <mc:Fallback xmlns="">
          <p:sp>
            <p:nvSpPr>
              <p:cNvPr id="3" name="Content Placeholder 2">
                <a:extLst>
                  <a:ext uri="{FF2B5EF4-FFF2-40B4-BE49-F238E27FC236}">
                    <a16:creationId xmlns:a16="http://schemas.microsoft.com/office/drawing/2014/main" id="{143F5361-68C0-4BF5-80C8-F1E7BF92B2DB}"/>
                  </a:ext>
                </a:extLst>
              </p:cNvPr>
              <p:cNvSpPr>
                <a:spLocks noGrp="1" noRot="1" noChangeAspect="1" noMove="1" noResize="1" noEditPoints="1" noAdjustHandles="1" noChangeArrowheads="1" noChangeShapeType="1" noTextEdit="1"/>
              </p:cNvSpPr>
              <p:nvPr>
                <p:ph idx="1"/>
              </p:nvPr>
            </p:nvSpPr>
            <p:spPr>
              <a:blipFill>
                <a:blip r:embed="rId3"/>
                <a:stretch>
                  <a:fillRect l="-1231" t="-2238"/>
                </a:stretch>
              </a:blipFill>
            </p:spPr>
            <p:txBody>
              <a:bodyPr/>
              <a:lstStyle/>
              <a:p>
                <a:r>
                  <a:rPr lang="en-US">
                    <a:noFill/>
                  </a:rPr>
                  <a:t> </a:t>
                </a:r>
              </a:p>
            </p:txBody>
          </p:sp>
        </mc:Fallback>
      </mc:AlternateContent>
    </p:spTree>
    <p:extLst>
      <p:ext uri="{BB962C8B-B14F-4D97-AF65-F5344CB8AC3E}">
        <p14:creationId xmlns:p14="http://schemas.microsoft.com/office/powerpoint/2010/main" val="94199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Expected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2249486"/>
                <a:ext cx="9905999" cy="3871395"/>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We do the same thing for the other three prizes.</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Expected Value =</a:t>
                </a:r>
                <a14:m>
                  <m:oMath xmlns:m="http://schemas.openxmlformats.org/officeDocument/2006/math">
                    <m:d>
                      <m:dPr>
                        <m:ctrlPr>
                          <a:rPr lang="en-US" b="0" i="1" smtClean="0">
                            <a:latin typeface="Cambria Math" panose="02040503050406030204" pitchFamily="18" charset="0"/>
                            <a:ea typeface="Tahoma" panose="020B0604030504040204" pitchFamily="34" charset="0"/>
                            <a:cs typeface="Tahoma" panose="020B0604030504040204" pitchFamily="34" charset="0"/>
                          </a:rPr>
                        </m:ctrlPr>
                      </m:dPr>
                      <m:e>
                        <m:r>
                          <a:rPr lang="en-US" b="0" i="1" smtClean="0">
                            <a:latin typeface="Cambria Math" panose="02040503050406030204" pitchFamily="18" charset="0"/>
                            <a:ea typeface="Tahoma" panose="020B0604030504040204" pitchFamily="34" charset="0"/>
                            <a:cs typeface="Tahoma" panose="020B0604030504040204" pitchFamily="34" charset="0"/>
                          </a:rPr>
                          <m:t>$3,985,786 </m:t>
                        </m:r>
                        <m:r>
                          <a:rPr lang="en-US" b="0" i="1" smtClean="0">
                            <a:latin typeface="Cambria Math" panose="02040503050406030204" pitchFamily="18" charset="0"/>
                            <a:ea typeface="Cambria Math" panose="02040503050406030204" pitchFamily="18" charset="0"/>
                            <a:cs typeface="Tahoma" panose="020B0604030504040204" pitchFamily="34" charset="0"/>
                          </a:rPr>
                          <m:t>×</m:t>
                        </m:r>
                        <m:f>
                          <m:fPr>
                            <m:ctrlPr>
                              <a:rPr lang="en-US" b="0" i="1" smtClean="0">
                                <a:latin typeface="Cambria Math" panose="02040503050406030204" pitchFamily="18" charset="0"/>
                                <a:ea typeface="Cambria Math" panose="02040503050406030204" pitchFamily="18" charset="0"/>
                                <a:cs typeface="Tahoma" panose="020B0604030504040204" pitchFamily="34" charset="0"/>
                              </a:rPr>
                            </m:ctrlPr>
                          </m:fPr>
                          <m:num>
                            <m:r>
                              <a:rPr lang="en-US" b="0" i="1" smtClean="0">
                                <a:latin typeface="Cambria Math" panose="02040503050406030204" pitchFamily="18" charset="0"/>
                                <a:ea typeface="Cambria Math" panose="02040503050406030204" pitchFamily="18" charset="0"/>
                                <a:cs typeface="Tahoma" panose="020B0604030504040204" pitchFamily="34" charset="0"/>
                              </a:rPr>
                              <m:t>1</m:t>
                            </m:r>
                          </m:num>
                          <m:den>
                            <m:r>
                              <a:rPr lang="en-US" b="0" i="1" smtClean="0">
                                <a:latin typeface="Cambria Math" panose="02040503050406030204" pitchFamily="18" charset="0"/>
                                <a:ea typeface="Cambria Math" panose="02040503050406030204" pitchFamily="18" charset="0"/>
                                <a:cs typeface="Tahoma" panose="020B0604030504040204" pitchFamily="34" charset="0"/>
                              </a:rPr>
                              <m:t>5,245,265</m:t>
                            </m:r>
                          </m:den>
                        </m:f>
                      </m:e>
                    </m:d>
                    <m:r>
                      <a:rPr lang="en-US" b="0" i="1" smtClean="0">
                        <a:latin typeface="Cambria Math" panose="02040503050406030204" pitchFamily="18" charset="0"/>
                        <a:ea typeface="Cambria Math" panose="02040503050406030204" pitchFamily="18" charset="0"/>
                        <a:cs typeface="Tahoma" panose="020B0604030504040204" pitchFamily="34" charset="0"/>
                      </a:rPr>
                      <m:t>+</m:t>
                    </m:r>
                    <m:d>
                      <m:dPr>
                        <m:ctrlPr>
                          <a:rPr lang="en-US" b="0" i="1" smtClean="0">
                            <a:latin typeface="Cambria Math" panose="02040503050406030204" pitchFamily="18" charset="0"/>
                            <a:ea typeface="Cambria Math" panose="02040503050406030204" pitchFamily="18" charset="0"/>
                            <a:cs typeface="Tahoma" panose="020B0604030504040204" pitchFamily="34" charset="0"/>
                          </a:rPr>
                        </m:ctrlPr>
                      </m:dPr>
                      <m:e>
                        <m:r>
                          <a:rPr lang="en-US" b="0" i="1" smtClean="0">
                            <a:latin typeface="Cambria Math" panose="02040503050406030204" pitchFamily="18" charset="0"/>
                            <a:ea typeface="Cambria Math" panose="02040503050406030204" pitchFamily="18" charset="0"/>
                            <a:cs typeface="Tahoma" panose="020B0604030504040204" pitchFamily="34" charset="0"/>
                          </a:rPr>
                          <m:t>$566 ×</m:t>
                        </m:r>
                        <m:f>
                          <m:fPr>
                            <m:ctrlPr>
                              <a:rPr lang="en-US" b="0" i="1" smtClean="0">
                                <a:latin typeface="Cambria Math" panose="02040503050406030204" pitchFamily="18" charset="0"/>
                                <a:ea typeface="Cambria Math" panose="02040503050406030204" pitchFamily="18" charset="0"/>
                                <a:cs typeface="Tahoma" panose="020B0604030504040204" pitchFamily="34" charset="0"/>
                              </a:rPr>
                            </m:ctrlPr>
                          </m:fPr>
                          <m:num>
                            <m:r>
                              <a:rPr lang="en-US" b="0" i="1" smtClean="0">
                                <a:latin typeface="Cambria Math" panose="02040503050406030204" pitchFamily="18" charset="0"/>
                                <a:ea typeface="Cambria Math" panose="02040503050406030204" pitchFamily="18" charset="0"/>
                                <a:cs typeface="Tahoma" panose="020B0604030504040204" pitchFamily="34" charset="0"/>
                              </a:rPr>
                              <m:t>37</m:t>
                            </m:r>
                          </m:num>
                          <m:den>
                            <m:r>
                              <a:rPr lang="en-US" b="0" i="1" smtClean="0">
                                <a:latin typeface="Cambria Math" panose="02040503050406030204" pitchFamily="18" charset="0"/>
                                <a:ea typeface="Cambria Math" panose="02040503050406030204" pitchFamily="18" charset="0"/>
                                <a:cs typeface="Tahoma" panose="020B0604030504040204" pitchFamily="34" charset="0"/>
                              </a:rPr>
                              <m:t>5,245,265</m:t>
                            </m:r>
                          </m:den>
                        </m:f>
                      </m:e>
                    </m:d>
                    <m:r>
                      <a:rPr lang="en-US" b="0" i="1" smtClean="0">
                        <a:latin typeface="Cambria Math" panose="02040503050406030204" pitchFamily="18" charset="0"/>
                        <a:ea typeface="Cambria Math" panose="02040503050406030204" pitchFamily="18" charset="0"/>
                        <a:cs typeface="Tahoma" panose="020B0604030504040204" pitchFamily="34" charset="0"/>
                      </a:rPr>
                      <m:t>+</m:t>
                    </m:r>
                    <m:d>
                      <m:dPr>
                        <m:ctrlPr>
                          <a:rPr lang="en-US" b="0" i="1" smtClean="0">
                            <a:latin typeface="Cambria Math" panose="02040503050406030204" pitchFamily="18" charset="0"/>
                            <a:ea typeface="Cambria Math" panose="02040503050406030204" pitchFamily="18" charset="0"/>
                            <a:cs typeface="Tahoma" panose="020B0604030504040204" pitchFamily="34" charset="0"/>
                          </a:rPr>
                        </m:ctrlPr>
                      </m:dPr>
                      <m:e>
                        <m:r>
                          <a:rPr lang="en-US" b="0" i="1" smtClean="0">
                            <a:latin typeface="Cambria Math" panose="02040503050406030204" pitchFamily="18" charset="0"/>
                            <a:ea typeface="Cambria Math" panose="02040503050406030204" pitchFamily="18" charset="0"/>
                            <a:cs typeface="Tahoma" panose="020B0604030504040204" pitchFamily="34" charset="0"/>
                          </a:rPr>
                          <m:t>$44 ×</m:t>
                        </m:r>
                        <m:f>
                          <m:fPr>
                            <m:ctrlPr>
                              <a:rPr lang="en-US" b="0" i="1" smtClean="0">
                                <a:latin typeface="Cambria Math" panose="02040503050406030204" pitchFamily="18" charset="0"/>
                                <a:ea typeface="Cambria Math" panose="02040503050406030204" pitchFamily="18" charset="0"/>
                                <a:cs typeface="Tahoma" panose="020B0604030504040204" pitchFamily="34" charset="0"/>
                              </a:rPr>
                            </m:ctrlPr>
                          </m:fPr>
                          <m:num>
                            <m:r>
                              <a:rPr lang="en-US" b="0" i="1" smtClean="0">
                                <a:latin typeface="Cambria Math" panose="02040503050406030204" pitchFamily="18" charset="0"/>
                                <a:ea typeface="Cambria Math" panose="02040503050406030204" pitchFamily="18" charset="0"/>
                                <a:cs typeface="Tahoma" panose="020B0604030504040204" pitchFamily="34" charset="0"/>
                              </a:rPr>
                              <m:t>703</m:t>
                            </m:r>
                          </m:num>
                          <m:den>
                            <m:r>
                              <a:rPr lang="en-US" b="0" i="1" smtClean="0">
                                <a:latin typeface="Cambria Math" panose="02040503050406030204" pitchFamily="18" charset="0"/>
                                <a:ea typeface="Cambria Math" panose="02040503050406030204" pitchFamily="18" charset="0"/>
                                <a:cs typeface="Tahoma" panose="020B0604030504040204" pitchFamily="34" charset="0"/>
                              </a:rPr>
                              <m:t>5,245,265</m:t>
                            </m:r>
                          </m:den>
                        </m:f>
                      </m:e>
                    </m:d>
                    <m:r>
                      <a:rPr lang="en-US" b="0" i="1" smtClean="0">
                        <a:latin typeface="Cambria Math" panose="02040503050406030204" pitchFamily="18" charset="0"/>
                        <a:ea typeface="Cambria Math" panose="02040503050406030204" pitchFamily="18" charset="0"/>
                        <a:cs typeface="Tahoma" panose="020B0604030504040204" pitchFamily="34" charset="0"/>
                      </a:rPr>
                      <m:t>+</m:t>
                    </m:r>
                    <m:d>
                      <m:dPr>
                        <m:ctrlPr>
                          <a:rPr lang="en-US" b="0" i="1" smtClean="0">
                            <a:latin typeface="Cambria Math" panose="02040503050406030204" pitchFamily="18" charset="0"/>
                            <a:ea typeface="Cambria Math" panose="02040503050406030204" pitchFamily="18" charset="0"/>
                            <a:cs typeface="Tahoma" panose="020B0604030504040204" pitchFamily="34" charset="0"/>
                          </a:rPr>
                        </m:ctrlPr>
                      </m:dPr>
                      <m:e>
                        <m:r>
                          <a:rPr lang="en-US" b="0" i="1" smtClean="0">
                            <a:latin typeface="Cambria Math" panose="02040503050406030204" pitchFamily="18" charset="0"/>
                            <a:ea typeface="Cambria Math" panose="02040503050406030204" pitchFamily="18" charset="0"/>
                            <a:cs typeface="Tahoma" panose="020B0604030504040204" pitchFamily="34" charset="0"/>
                          </a:rPr>
                          <m:t>$3 ×</m:t>
                        </m:r>
                        <m:f>
                          <m:fPr>
                            <m:ctrlPr>
                              <a:rPr lang="en-US" b="0" i="1" smtClean="0">
                                <a:latin typeface="Cambria Math" panose="02040503050406030204" pitchFamily="18" charset="0"/>
                                <a:ea typeface="Cambria Math" panose="02040503050406030204" pitchFamily="18" charset="0"/>
                                <a:cs typeface="Tahoma" panose="020B0604030504040204" pitchFamily="34" charset="0"/>
                              </a:rPr>
                            </m:ctrlPr>
                          </m:fPr>
                          <m:num>
                            <m:r>
                              <a:rPr lang="en-US" b="0" i="1" smtClean="0">
                                <a:latin typeface="Cambria Math" panose="02040503050406030204" pitchFamily="18" charset="0"/>
                                <a:ea typeface="Cambria Math" panose="02040503050406030204" pitchFamily="18" charset="0"/>
                                <a:cs typeface="Tahoma" panose="020B0604030504040204" pitchFamily="34" charset="0"/>
                              </a:rPr>
                              <m:t>9139</m:t>
                            </m:r>
                          </m:num>
                          <m:den>
                            <m:r>
                              <a:rPr lang="en-US" b="0" i="1" smtClean="0">
                                <a:latin typeface="Cambria Math" panose="02040503050406030204" pitchFamily="18" charset="0"/>
                                <a:ea typeface="Cambria Math" panose="02040503050406030204" pitchFamily="18" charset="0"/>
                                <a:cs typeface="Tahoma" panose="020B0604030504040204" pitchFamily="34" charset="0"/>
                              </a:rPr>
                              <m:t>5,245,265</m:t>
                            </m:r>
                          </m:den>
                        </m:f>
                      </m:e>
                    </m:d>
                    <m:r>
                      <a:rPr lang="en-US" b="0" i="1" smtClean="0">
                        <a:latin typeface="Cambria Math" panose="02040503050406030204" pitchFamily="18" charset="0"/>
                        <a:ea typeface="Cambria Math" panose="02040503050406030204" pitchFamily="18" charset="0"/>
                        <a:cs typeface="Tahoma" panose="020B0604030504040204" pitchFamily="34" charset="0"/>
                      </a:rPr>
                      <m:t>=$0.775 </m:t>
                    </m:r>
                  </m:oMath>
                </a14:m>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What does this mean?</a:t>
                </a:r>
              </a:p>
            </p:txBody>
          </p:sp>
        </mc:Choice>
        <mc:Fallback xmlns="">
          <p:sp>
            <p:nvSpPr>
              <p:cNvPr id="3" name="Content Placeholder 2">
                <a:extLst>
                  <a:ext uri="{FF2B5EF4-FFF2-40B4-BE49-F238E27FC236}">
                    <a16:creationId xmlns:a16="http://schemas.microsoft.com/office/drawing/2014/main" id="{143F5361-68C0-4BF5-80C8-F1E7BF92B2DB}"/>
                  </a:ext>
                </a:extLst>
              </p:cNvPr>
              <p:cNvSpPr>
                <a:spLocks noGrp="1" noRot="1" noChangeAspect="1" noMove="1" noResize="1" noEditPoints="1" noAdjustHandles="1" noChangeArrowheads="1" noChangeShapeType="1" noTextEdit="1"/>
              </p:cNvSpPr>
              <p:nvPr>
                <p:ph idx="1"/>
              </p:nvPr>
            </p:nvSpPr>
            <p:spPr>
              <a:xfrm>
                <a:off x="1141412" y="2249486"/>
                <a:ext cx="9905999" cy="3871395"/>
              </a:xfrm>
              <a:blipFill>
                <a:blip r:embed="rId3"/>
                <a:stretch>
                  <a:fillRect l="-1231" t="-2047"/>
                </a:stretch>
              </a:blipFill>
            </p:spPr>
            <p:txBody>
              <a:bodyPr/>
              <a:lstStyle/>
              <a:p>
                <a:r>
                  <a:rPr lang="en-US">
                    <a:noFill/>
                  </a:rPr>
                  <a:t> </a:t>
                </a:r>
              </a:p>
            </p:txBody>
          </p:sp>
        </mc:Fallback>
      </mc:AlternateContent>
    </p:spTree>
    <p:extLst>
      <p:ext uri="{BB962C8B-B14F-4D97-AF65-F5344CB8AC3E}">
        <p14:creationId xmlns:p14="http://schemas.microsoft.com/office/powerpoint/2010/main" val="13515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Games and Probability</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2249487"/>
            <a:ext cx="9905999" cy="354171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Some games do not depend on luck.</a:t>
            </a:r>
          </a:p>
          <a:p>
            <a:pPr lvl="1"/>
            <a:r>
              <a:rPr lang="en-US" dirty="0">
                <a:latin typeface="Tahoma" panose="020B0604030504040204" pitchFamily="34" charset="0"/>
                <a:ea typeface="Tahoma" panose="020B0604030504040204" pitchFamily="34" charset="0"/>
                <a:cs typeface="Tahoma" panose="020B0604030504040204" pitchFamily="34" charset="0"/>
              </a:rPr>
              <a:t>Chess, Tic-tac-toe, Connect Four</a:t>
            </a:r>
          </a:p>
          <a:p>
            <a:r>
              <a:rPr lang="en-US" dirty="0">
                <a:latin typeface="Tahoma" panose="020B0604030504040204" pitchFamily="34" charset="0"/>
                <a:ea typeface="Tahoma" panose="020B0604030504040204" pitchFamily="34" charset="0"/>
                <a:cs typeface="Tahoma" panose="020B0604030504040204" pitchFamily="34" charset="0"/>
              </a:rPr>
              <a:t>Some games depend entirely on luck.</a:t>
            </a:r>
          </a:p>
          <a:p>
            <a:pPr lvl="1"/>
            <a:r>
              <a:rPr lang="en-US" dirty="0">
                <a:latin typeface="Tahoma" panose="020B0604030504040204" pitchFamily="34" charset="0"/>
                <a:ea typeface="Tahoma" panose="020B0604030504040204" pitchFamily="34" charset="0"/>
                <a:cs typeface="Tahoma" panose="020B0604030504040204" pitchFamily="34" charset="0"/>
              </a:rPr>
              <a:t>Chutes and Ladders, Candyland, Rolling Dice</a:t>
            </a:r>
          </a:p>
          <a:p>
            <a:r>
              <a:rPr lang="en-US" dirty="0">
                <a:latin typeface="Tahoma" panose="020B0604030504040204" pitchFamily="34" charset="0"/>
                <a:ea typeface="Tahoma" panose="020B0604030504040204" pitchFamily="34" charset="0"/>
                <a:cs typeface="Tahoma" panose="020B0604030504040204" pitchFamily="34" charset="0"/>
              </a:rPr>
              <a:t>Most games depend on some combination of skill and luck.</a:t>
            </a:r>
          </a:p>
          <a:p>
            <a:r>
              <a:rPr lang="en-US" dirty="0">
                <a:latin typeface="Tahoma" panose="020B0604030504040204" pitchFamily="34" charset="0"/>
                <a:ea typeface="Tahoma" panose="020B0604030504040204" pitchFamily="34" charset="0"/>
                <a:cs typeface="Tahoma" panose="020B0604030504040204" pitchFamily="34" charset="0"/>
              </a:rPr>
              <a:t>Games can be fair or unfair to the players depending on how the luck is distributed. We can use probability to figure whether a game is fair.</a:t>
            </a:r>
          </a:p>
        </p:txBody>
      </p:sp>
    </p:spTree>
    <p:extLst>
      <p:ext uri="{BB962C8B-B14F-4D97-AF65-F5344CB8AC3E}">
        <p14:creationId xmlns:p14="http://schemas.microsoft.com/office/powerpoint/2010/main" val="217217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Game 3 Solution</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1838940"/>
            <a:ext cx="9905999" cy="440054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A lottery ticket costs $1. However, our calculation shows that a single lottery ticket is worth 77.5 cents. This means we’re paying more for a ticket than it’s worth, on average.</a:t>
            </a:r>
          </a:p>
          <a:p>
            <a:r>
              <a:rPr lang="en-US" dirty="0">
                <a:latin typeface="Tahoma" panose="020B0604030504040204" pitchFamily="34" charset="0"/>
                <a:ea typeface="Tahoma" panose="020B0604030504040204" pitchFamily="34" charset="0"/>
                <a:cs typeface="Tahoma" panose="020B0604030504040204" pitchFamily="34" charset="0"/>
              </a:rPr>
              <a:t>Since lots of people buy lottery tickets, the people running the lottery will on average get 22.5 cents for every ticket sold. That is, they’ll always win money!</a:t>
            </a:r>
          </a:p>
          <a:p>
            <a:r>
              <a:rPr lang="en-US" dirty="0">
                <a:latin typeface="Tahoma" panose="020B0604030504040204" pitchFamily="34" charset="0"/>
                <a:ea typeface="Tahoma" panose="020B0604030504040204" pitchFamily="34" charset="0"/>
                <a:cs typeface="Tahoma" panose="020B0604030504040204" pitchFamily="34" charset="0"/>
              </a:rPr>
              <a:t>On the other hand, someone who buys lots of lottery tickets will lose 22.5 cents for every ticket bought, on average.</a:t>
            </a:r>
          </a:p>
          <a:p>
            <a:r>
              <a:rPr lang="en-US" dirty="0">
                <a:latin typeface="Tahoma" panose="020B0604030504040204" pitchFamily="34" charset="0"/>
                <a:ea typeface="Tahoma" panose="020B0604030504040204" pitchFamily="34" charset="0"/>
                <a:cs typeface="Tahoma" panose="020B0604030504040204" pitchFamily="34" charset="0"/>
              </a:rPr>
              <a:t>What about different jackpot sizes?</a:t>
            </a:r>
          </a:p>
        </p:txBody>
      </p:sp>
    </p:spTree>
    <p:extLst>
      <p:ext uri="{BB962C8B-B14F-4D97-AF65-F5344CB8AC3E}">
        <p14:creationId xmlns:p14="http://schemas.microsoft.com/office/powerpoint/2010/main" val="267497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Other Unfair Tricks</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Casinos and online gambling sites use mathematics to purposely make their games unfair for the player. </a:t>
            </a:r>
          </a:p>
          <a:p>
            <a:r>
              <a:rPr lang="en-US" dirty="0">
                <a:latin typeface="Tahoma" panose="020B0604030504040204" pitchFamily="34" charset="0"/>
                <a:ea typeface="Tahoma" panose="020B0604030504040204" pitchFamily="34" charset="0"/>
                <a:cs typeface="Tahoma" panose="020B0604030504040204" pitchFamily="34" charset="0"/>
              </a:rPr>
              <a:t>They make sure the chance of winning is low enough compared to the prize money so that the expected value is less than the player pays.</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picture containing roulette, object, person, indoor&#10;&#10;Description generated with very high confidence">
            <a:extLst>
              <a:ext uri="{FF2B5EF4-FFF2-40B4-BE49-F238E27FC236}">
                <a16:creationId xmlns:a16="http://schemas.microsoft.com/office/drawing/2014/main" id="{A5805044-A0EF-4379-B300-7869AF55929C}"/>
              </a:ext>
            </a:extLst>
          </p:cNvPr>
          <p:cNvPicPr>
            <a:picLocks noChangeAspect="1"/>
          </p:cNvPicPr>
          <p:nvPr/>
        </p:nvPicPr>
        <p:blipFill>
          <a:blip r:embed="rId2"/>
          <a:stretch>
            <a:fillRect/>
          </a:stretch>
        </p:blipFill>
        <p:spPr>
          <a:xfrm>
            <a:off x="4174379" y="4211864"/>
            <a:ext cx="3843241" cy="2562161"/>
          </a:xfrm>
          <a:prstGeom prst="rect">
            <a:avLst/>
          </a:prstGeom>
        </p:spPr>
      </p:pic>
    </p:spTree>
    <p:extLst>
      <p:ext uri="{BB962C8B-B14F-4D97-AF65-F5344CB8AC3E}">
        <p14:creationId xmlns:p14="http://schemas.microsoft.com/office/powerpoint/2010/main" val="404682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Other Unfair Tricks</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But other games of chance are designed this way too.</a:t>
            </a:r>
          </a:p>
          <a:p>
            <a:r>
              <a:rPr lang="en-US" dirty="0">
                <a:latin typeface="Tahoma" panose="020B0604030504040204" pitchFamily="34" charset="0"/>
                <a:ea typeface="Tahoma" panose="020B0604030504040204" pitchFamily="34" charset="0"/>
                <a:cs typeface="Tahoma" panose="020B0604030504040204" pitchFamily="34" charset="0"/>
              </a:rPr>
              <a:t>Example: Loot boxes in games. The publisher wants to keep earning money, so they design the probabilities so that, on average, you never get loot boxes worth more than you pay.</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A picture containing container&#10;&#10;Description generated with high confidence">
            <a:extLst>
              <a:ext uri="{FF2B5EF4-FFF2-40B4-BE49-F238E27FC236}">
                <a16:creationId xmlns:a16="http://schemas.microsoft.com/office/drawing/2014/main" id="{E02C418C-0D37-43F0-A757-4D973983D2AA}"/>
              </a:ext>
            </a:extLst>
          </p:cNvPr>
          <p:cNvPicPr>
            <a:picLocks noChangeAspect="1"/>
          </p:cNvPicPr>
          <p:nvPr/>
        </p:nvPicPr>
        <p:blipFill>
          <a:blip r:embed="rId2"/>
          <a:stretch>
            <a:fillRect/>
          </a:stretch>
        </p:blipFill>
        <p:spPr>
          <a:xfrm>
            <a:off x="4833370" y="4254760"/>
            <a:ext cx="2525259" cy="2424249"/>
          </a:xfrm>
          <a:prstGeom prst="rect">
            <a:avLst/>
          </a:prstGeom>
        </p:spPr>
      </p:pic>
    </p:spTree>
    <p:extLst>
      <p:ext uri="{BB962C8B-B14F-4D97-AF65-F5344CB8AC3E}">
        <p14:creationId xmlns:p14="http://schemas.microsoft.com/office/powerpoint/2010/main" val="8599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Conclusion: Your Choice</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Whether you play games of chance is up to you.</a:t>
            </a:r>
          </a:p>
          <a:p>
            <a:r>
              <a:rPr lang="en-US" dirty="0">
                <a:latin typeface="Tahoma" panose="020B0604030504040204" pitchFamily="34" charset="0"/>
                <a:ea typeface="Tahoma" panose="020B0604030504040204" pitchFamily="34" charset="0"/>
                <a:cs typeface="Tahoma" panose="020B0604030504040204" pitchFamily="34" charset="0"/>
              </a:rPr>
              <a:t>However, you should be aware of the mathematics behind these purchases.</a:t>
            </a:r>
          </a:p>
          <a:p>
            <a:r>
              <a:rPr lang="en-US" dirty="0">
                <a:latin typeface="Tahoma" panose="020B0604030504040204" pitchFamily="34" charset="0"/>
                <a:ea typeface="Tahoma" panose="020B0604030504040204" pitchFamily="34" charset="0"/>
                <a:cs typeface="Tahoma" panose="020B0604030504040204" pitchFamily="34" charset="0"/>
              </a:rPr>
              <a:t>If the fun of the games is worth enough to you to balance the loss, then you may still choose to play.</a:t>
            </a:r>
          </a:p>
          <a:p>
            <a:r>
              <a:rPr lang="en-US" dirty="0">
                <a:latin typeface="Tahoma" panose="020B0604030504040204" pitchFamily="34" charset="0"/>
                <a:ea typeface="Tahoma" panose="020B0604030504040204" pitchFamily="34" charset="0"/>
                <a:cs typeface="Tahoma" panose="020B0604030504040204" pitchFamily="34" charset="0"/>
              </a:rPr>
              <a:t>However, the lottery and casinos are </a:t>
            </a:r>
            <a:r>
              <a:rPr lang="en-US" u="sng" dirty="0">
                <a:latin typeface="Tahoma" panose="020B0604030504040204" pitchFamily="34" charset="0"/>
                <a:ea typeface="Tahoma" panose="020B0604030504040204" pitchFamily="34" charset="0"/>
                <a:cs typeface="Tahoma" panose="020B0604030504040204" pitchFamily="34" charset="0"/>
              </a:rPr>
              <a:t>not worth it</a:t>
            </a:r>
            <a:r>
              <a:rPr lang="en-US" dirty="0">
                <a:latin typeface="Tahoma" panose="020B0604030504040204" pitchFamily="34" charset="0"/>
                <a:ea typeface="Tahoma" panose="020B0604030504040204" pitchFamily="34" charset="0"/>
                <a:cs typeface="Tahoma" panose="020B0604030504040204" pitchFamily="34" charset="0"/>
              </a:rPr>
              <a:t>.</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56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740229" y="599857"/>
            <a:ext cx="10979020" cy="1478570"/>
          </a:xfrm>
        </p:spPr>
        <p:txBody>
          <a:bodyPr>
            <a:normAutofit/>
          </a:bodyPr>
          <a:lstStyle/>
          <a:p>
            <a:r>
              <a:rPr lang="en-US" sz="4400" dirty="0">
                <a:latin typeface="Rockwell" panose="02060603020205020403" pitchFamily="18" charset="0"/>
              </a:rPr>
              <a:t>Extra Activity: Snakes and Ladders</a:t>
            </a:r>
          </a:p>
        </p:txBody>
      </p:sp>
      <p:pic>
        <p:nvPicPr>
          <p:cNvPr id="7" name="Picture 6" descr="A picture containing object&#10;&#10;Description generated with high confidence">
            <a:extLst>
              <a:ext uri="{FF2B5EF4-FFF2-40B4-BE49-F238E27FC236}">
                <a16:creationId xmlns:a16="http://schemas.microsoft.com/office/drawing/2014/main" id="{DBA3ECA1-1572-4C23-A7E0-728FEE925677}"/>
              </a:ext>
            </a:extLst>
          </p:cNvPr>
          <p:cNvPicPr>
            <a:picLocks noChangeAspect="1"/>
          </p:cNvPicPr>
          <p:nvPr/>
        </p:nvPicPr>
        <p:blipFill>
          <a:blip r:embed="rId2"/>
          <a:stretch>
            <a:fillRect/>
          </a:stretch>
        </p:blipFill>
        <p:spPr>
          <a:xfrm>
            <a:off x="3637383" y="1705947"/>
            <a:ext cx="4917233" cy="4917233"/>
          </a:xfrm>
          <a:prstGeom prst="rect">
            <a:avLst/>
          </a:prstGeom>
        </p:spPr>
      </p:pic>
    </p:spTree>
    <p:extLst>
      <p:ext uri="{BB962C8B-B14F-4D97-AF65-F5344CB8AC3E}">
        <p14:creationId xmlns:p14="http://schemas.microsoft.com/office/powerpoint/2010/main" val="359764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How Probability Began</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Two of the first people to study probability using math were Pierre de Fermat and Blaise Pascal.</a:t>
            </a:r>
          </a:p>
          <a:p>
            <a:r>
              <a:rPr lang="en-US" dirty="0">
                <a:latin typeface="Tahoma" panose="020B0604030504040204" pitchFamily="34" charset="0"/>
                <a:ea typeface="Tahoma" panose="020B0604030504040204" pitchFamily="34" charset="0"/>
                <a:cs typeface="Tahoma" panose="020B0604030504040204" pitchFamily="34" charset="0"/>
              </a:rPr>
              <a:t>Game 1: The Problem of Points</a:t>
            </a:r>
          </a:p>
          <a:p>
            <a:r>
              <a:rPr lang="en-US" dirty="0">
                <a:latin typeface="Tahoma" panose="020B0604030504040204" pitchFamily="34" charset="0"/>
                <a:ea typeface="Tahoma" panose="020B0604030504040204" pitchFamily="34" charset="0"/>
                <a:cs typeface="Tahoma" panose="020B0604030504040204" pitchFamily="34" charset="0"/>
              </a:rPr>
              <a:t>We’ll use rock-paper-scissors</a:t>
            </a:r>
          </a:p>
        </p:txBody>
      </p:sp>
      <p:pic>
        <p:nvPicPr>
          <p:cNvPr id="5" name="Picture 4" descr="A drawing of a face&#10;&#10;Description generated with high confidence">
            <a:extLst>
              <a:ext uri="{FF2B5EF4-FFF2-40B4-BE49-F238E27FC236}">
                <a16:creationId xmlns:a16="http://schemas.microsoft.com/office/drawing/2014/main" id="{614F5FF1-859C-4B5E-AD98-42944A9D2FC1}"/>
              </a:ext>
            </a:extLst>
          </p:cNvPr>
          <p:cNvPicPr>
            <a:picLocks noChangeAspect="1"/>
          </p:cNvPicPr>
          <p:nvPr/>
        </p:nvPicPr>
        <p:blipFill>
          <a:blip r:embed="rId2"/>
          <a:stretch>
            <a:fillRect/>
          </a:stretch>
        </p:blipFill>
        <p:spPr>
          <a:xfrm>
            <a:off x="6382138" y="2913337"/>
            <a:ext cx="4437548" cy="3617759"/>
          </a:xfrm>
          <a:prstGeom prst="rect">
            <a:avLst/>
          </a:prstGeom>
        </p:spPr>
      </p:pic>
    </p:spTree>
    <p:extLst>
      <p:ext uri="{BB962C8B-B14F-4D97-AF65-F5344CB8AC3E}">
        <p14:creationId xmlns:p14="http://schemas.microsoft.com/office/powerpoint/2010/main" val="255751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Game 1 Rules</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066768" y="1736302"/>
            <a:ext cx="9905999" cy="4503179"/>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Everyone should find a partner to play with.</a:t>
            </a:r>
          </a:p>
          <a:p>
            <a:r>
              <a:rPr lang="en-US" dirty="0">
                <a:latin typeface="Tahoma" panose="020B0604030504040204" pitchFamily="34" charset="0"/>
                <a:ea typeface="Tahoma" panose="020B0604030504040204" pitchFamily="34" charset="0"/>
                <a:cs typeface="Tahoma" panose="020B0604030504040204" pitchFamily="34" charset="0"/>
              </a:rPr>
              <a:t>We’ll pretend that each player bets $5 that they are going to win. The winner gets to keep all of the $10.</a:t>
            </a:r>
          </a:p>
          <a:p>
            <a:r>
              <a:rPr lang="en-US" dirty="0">
                <a:latin typeface="Tahoma" panose="020B0604030504040204" pitchFamily="34" charset="0"/>
                <a:ea typeface="Tahoma" panose="020B0604030504040204" pitchFamily="34" charset="0"/>
                <a:cs typeface="Tahoma" panose="020B0604030504040204" pitchFamily="34" charset="0"/>
              </a:rPr>
              <a:t>Winning a game of rock-paper-scissors earns you a point. The first to ten points wins.</a:t>
            </a:r>
          </a:p>
          <a:p>
            <a:r>
              <a:rPr lang="en-US" dirty="0">
                <a:latin typeface="Tahoma" panose="020B0604030504040204" pitchFamily="34" charset="0"/>
                <a:ea typeface="Tahoma" panose="020B0604030504040204" pitchFamily="34" charset="0"/>
                <a:cs typeface="Tahoma" panose="020B0604030504040204" pitchFamily="34" charset="0"/>
              </a:rPr>
              <a:t>Make sure you agree on the timing before you start.</a:t>
            </a:r>
          </a:p>
          <a:p>
            <a:r>
              <a:rPr lang="en-US" dirty="0">
                <a:latin typeface="Tahoma" panose="020B0604030504040204" pitchFamily="34" charset="0"/>
                <a:ea typeface="Tahoma" panose="020B0604030504040204" pitchFamily="34" charset="0"/>
                <a:cs typeface="Tahoma" panose="020B0604030504040204" pitchFamily="34" charset="0"/>
              </a:rPr>
              <a:t>Whenever you win a game, make a mark on your game sheet.</a:t>
            </a:r>
          </a:p>
          <a:p>
            <a:r>
              <a:rPr lang="en-US" dirty="0">
                <a:latin typeface="Tahoma" panose="020B0604030504040204" pitchFamily="34" charset="0"/>
                <a:ea typeface="Tahoma" panose="020B0604030504040204" pitchFamily="34" charset="0"/>
                <a:cs typeface="Tahoma" panose="020B0604030504040204" pitchFamily="34" charset="0"/>
              </a:rPr>
              <a:t>IMPORTANT: Once you reach 10 points, raise your hand.</a:t>
            </a:r>
          </a:p>
        </p:txBody>
      </p:sp>
    </p:spTree>
    <p:extLst>
      <p:ext uri="{BB962C8B-B14F-4D97-AF65-F5344CB8AC3E}">
        <p14:creationId xmlns:p14="http://schemas.microsoft.com/office/powerpoint/2010/main" val="130749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Interruption</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Your game was interrupted before you could complete it, and you can no longer finish it.</a:t>
            </a:r>
          </a:p>
          <a:p>
            <a:r>
              <a:rPr lang="en-US" dirty="0">
                <a:latin typeface="Tahoma" panose="020B0604030504040204" pitchFamily="34" charset="0"/>
                <a:ea typeface="Tahoma" panose="020B0604030504040204" pitchFamily="34" charset="0"/>
                <a:cs typeface="Tahoma" panose="020B0604030504040204" pitchFamily="34" charset="0"/>
              </a:rPr>
              <a:t>Question: How should the $10 be split up fairly between the two players?</a:t>
            </a:r>
          </a:p>
        </p:txBody>
      </p:sp>
      <p:pic>
        <p:nvPicPr>
          <p:cNvPr id="5" name="Picture 4">
            <a:extLst>
              <a:ext uri="{FF2B5EF4-FFF2-40B4-BE49-F238E27FC236}">
                <a16:creationId xmlns:a16="http://schemas.microsoft.com/office/drawing/2014/main" id="{081C2484-5306-4A3E-8C60-C1FEBD69B57A}"/>
              </a:ext>
            </a:extLst>
          </p:cNvPr>
          <p:cNvPicPr>
            <a:picLocks noChangeAspect="1"/>
          </p:cNvPicPr>
          <p:nvPr/>
        </p:nvPicPr>
        <p:blipFill>
          <a:blip r:embed="rId2"/>
          <a:stretch>
            <a:fillRect/>
          </a:stretch>
        </p:blipFill>
        <p:spPr>
          <a:xfrm>
            <a:off x="3932027" y="4031229"/>
            <a:ext cx="4327946" cy="2605753"/>
          </a:xfrm>
          <a:prstGeom prst="rect">
            <a:avLst/>
          </a:prstGeom>
        </p:spPr>
      </p:pic>
    </p:spTree>
    <p:extLst>
      <p:ext uri="{BB962C8B-B14F-4D97-AF65-F5344CB8AC3E}">
        <p14:creationId xmlns:p14="http://schemas.microsoft.com/office/powerpoint/2010/main" val="4076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Game 1 Solution</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954801" y="1912777"/>
            <a:ext cx="9905999" cy="4503987"/>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Imagine one player has 9 points and the other has 8 points.</a:t>
            </a:r>
          </a:p>
          <a:p>
            <a:r>
              <a:rPr lang="en-US" dirty="0">
                <a:latin typeface="Tahoma" panose="020B0604030504040204" pitchFamily="34" charset="0"/>
                <a:ea typeface="Tahoma" panose="020B0604030504040204" pitchFamily="34" charset="0"/>
                <a:cs typeface="Tahoma" panose="020B0604030504040204" pitchFamily="34" charset="0"/>
              </a:rPr>
              <a:t>How many different ways could the future of the game have gone?</a:t>
            </a:r>
          </a:p>
          <a:p>
            <a:pPr lvl="1"/>
            <a:r>
              <a:rPr lang="en-US" dirty="0">
                <a:latin typeface="Tahoma" panose="020B0604030504040204" pitchFamily="34" charset="0"/>
                <a:ea typeface="Tahoma" panose="020B0604030504040204" pitchFamily="34" charset="0"/>
                <a:cs typeface="Tahoma" panose="020B0604030504040204" pitchFamily="34" charset="0"/>
              </a:rPr>
              <a:t>1. Player 1 gets a point and wins. 50% Chance</a:t>
            </a:r>
          </a:p>
          <a:p>
            <a:pPr lvl="1"/>
            <a:r>
              <a:rPr lang="en-US" dirty="0">
                <a:latin typeface="Tahoma" panose="020B0604030504040204" pitchFamily="34" charset="0"/>
                <a:ea typeface="Tahoma" panose="020B0604030504040204" pitchFamily="34" charset="0"/>
                <a:cs typeface="Tahoma" panose="020B0604030504040204" pitchFamily="34" charset="0"/>
              </a:rPr>
              <a:t>2. Player 2 gets a point, and the game is tied 9-9. 50% Chance</a:t>
            </a:r>
          </a:p>
          <a:p>
            <a:pPr lvl="2"/>
            <a:r>
              <a:rPr lang="en-US" dirty="0">
                <a:latin typeface="Tahoma" panose="020B0604030504040204" pitchFamily="34" charset="0"/>
                <a:ea typeface="Tahoma" panose="020B0604030504040204" pitchFamily="34" charset="0"/>
                <a:cs typeface="Tahoma" panose="020B0604030504040204" pitchFamily="34" charset="0"/>
              </a:rPr>
              <a:t>2a. Player 1 gets a point and wins. 50% of 50% chance, 25% chance</a:t>
            </a:r>
          </a:p>
          <a:p>
            <a:pPr lvl="2"/>
            <a:r>
              <a:rPr lang="en-US" dirty="0">
                <a:latin typeface="Tahoma" panose="020B0604030504040204" pitchFamily="34" charset="0"/>
                <a:ea typeface="Tahoma" panose="020B0604030504040204" pitchFamily="34" charset="0"/>
                <a:cs typeface="Tahoma" panose="020B0604030504040204" pitchFamily="34" charset="0"/>
              </a:rPr>
              <a:t>2b. Player 2 gets a point and wins. 50% of 50% chance, 25% chance</a:t>
            </a:r>
          </a:p>
          <a:p>
            <a:pPr lvl="1"/>
            <a:r>
              <a:rPr lang="en-US" dirty="0">
                <a:latin typeface="Tahoma" panose="020B0604030504040204" pitchFamily="34" charset="0"/>
                <a:ea typeface="Tahoma" panose="020B0604030504040204" pitchFamily="34" charset="0"/>
                <a:cs typeface="Tahoma" panose="020B0604030504040204" pitchFamily="34" charset="0"/>
              </a:rPr>
              <a:t>So 75% of the time, Player 1 wins. So 75% percent of the $10 should go to Player 1. Player 1 gets $7.50 and Player 2 gets $2.50</a:t>
            </a:r>
          </a:p>
          <a:p>
            <a:r>
              <a:rPr lang="en-US" dirty="0">
                <a:latin typeface="Tahoma" panose="020B0604030504040204" pitchFamily="34" charset="0"/>
                <a:ea typeface="Tahoma" panose="020B0604030504040204" pitchFamily="34" charset="0"/>
                <a:cs typeface="Tahoma" panose="020B0604030504040204" pitchFamily="34" charset="0"/>
              </a:rPr>
              <a:t>We can apply this same logic to other point setups.</a:t>
            </a: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3"/>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925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Knowledge and Probability</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2249487"/>
            <a:ext cx="9905999" cy="354171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When flipping a fair coin, how likely is it to get 10 heads in a row?</a:t>
            </a:r>
          </a:p>
          <a:p>
            <a:pPr lvl="1"/>
            <a:r>
              <a:rPr lang="en-US" dirty="0">
                <a:latin typeface="Tahoma" panose="020B0604030504040204" pitchFamily="34" charset="0"/>
                <a:ea typeface="Tahoma" panose="020B0604030504040204" pitchFamily="34" charset="0"/>
                <a:cs typeface="Tahoma" panose="020B0604030504040204" pitchFamily="34" charset="0"/>
              </a:rPr>
              <a:t>1/2 of the time we get heads. Doing this 10 times is 1/1024.</a:t>
            </a:r>
          </a:p>
          <a:p>
            <a:pPr lvl="1"/>
            <a:r>
              <a:rPr lang="en-US" dirty="0">
                <a:latin typeface="Tahoma" panose="020B0604030504040204" pitchFamily="34" charset="0"/>
                <a:ea typeface="Tahoma" panose="020B0604030504040204" pitchFamily="34" charset="0"/>
                <a:cs typeface="Tahoma" panose="020B0604030504040204" pitchFamily="34" charset="0"/>
              </a:rPr>
              <a:t>Extremely unlikely!</a:t>
            </a:r>
          </a:p>
          <a:p>
            <a:r>
              <a:rPr lang="en-US" dirty="0">
                <a:latin typeface="Tahoma" panose="020B0604030504040204" pitchFamily="34" charset="0"/>
                <a:ea typeface="Tahoma" panose="020B0604030504040204" pitchFamily="34" charset="0"/>
                <a:cs typeface="Tahoma" panose="020B0604030504040204" pitchFamily="34" charset="0"/>
              </a:rPr>
              <a:t>When flipping a fair coin, if we’ve gotten 9 heads in a row, how likely is it to get 10 heads in a row?</a:t>
            </a:r>
          </a:p>
          <a:p>
            <a:pPr lvl="1"/>
            <a:r>
              <a:rPr lang="en-US" dirty="0">
                <a:latin typeface="Tahoma" panose="020B0604030504040204" pitchFamily="34" charset="0"/>
                <a:ea typeface="Tahoma" panose="020B0604030504040204" pitchFamily="34" charset="0"/>
                <a:cs typeface="Tahoma" panose="020B0604030504040204" pitchFamily="34" charset="0"/>
              </a:rPr>
              <a:t>1/2 of the time we get heads. So it’ll happen 1/2 of the time.</a:t>
            </a:r>
          </a:p>
          <a:p>
            <a:pPr lvl="1"/>
            <a:r>
              <a:rPr lang="en-US" dirty="0">
                <a:latin typeface="Tahoma" panose="020B0604030504040204" pitchFamily="34" charset="0"/>
                <a:ea typeface="Tahoma" panose="020B0604030504040204" pitchFamily="34" charset="0"/>
                <a:cs typeface="Tahoma" panose="020B0604030504040204" pitchFamily="34" charset="0"/>
              </a:rPr>
              <a:t>Not bad!</a:t>
            </a:r>
          </a:p>
        </p:txBody>
      </p:sp>
    </p:spTree>
    <p:extLst>
      <p:ext uri="{BB962C8B-B14F-4D97-AF65-F5344CB8AC3E}">
        <p14:creationId xmlns:p14="http://schemas.microsoft.com/office/powerpoint/2010/main" val="375254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Knowledge and Probability</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2249487"/>
            <a:ext cx="9905999" cy="3768758"/>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Why does the probability change?</a:t>
            </a:r>
          </a:p>
          <a:p>
            <a:pPr lvl="1"/>
            <a:r>
              <a:rPr lang="en-US" dirty="0">
                <a:latin typeface="Tahoma" panose="020B0604030504040204" pitchFamily="34" charset="0"/>
                <a:ea typeface="Tahoma" panose="020B0604030504040204" pitchFamily="34" charset="0"/>
                <a:cs typeface="Tahoma" panose="020B0604030504040204" pitchFamily="34" charset="0"/>
              </a:rPr>
              <a:t>When we start with 0 heads, we have no knowledge about the coin flips up to that point.</a:t>
            </a:r>
          </a:p>
          <a:p>
            <a:pPr lvl="1"/>
            <a:r>
              <a:rPr lang="en-US" dirty="0">
                <a:latin typeface="Tahoma" panose="020B0604030504040204" pitchFamily="34" charset="0"/>
                <a:ea typeface="Tahoma" panose="020B0604030504040204" pitchFamily="34" charset="0"/>
                <a:cs typeface="Tahoma" panose="020B0604030504040204" pitchFamily="34" charset="0"/>
              </a:rPr>
              <a:t>When we start with 9 heads, we have a lot of knowledge about the coin flips up to that point.</a:t>
            </a:r>
          </a:p>
          <a:p>
            <a:pPr lvl="1"/>
            <a:r>
              <a:rPr lang="en-US" dirty="0">
                <a:latin typeface="Tahoma" panose="020B0604030504040204" pitchFamily="34" charset="0"/>
                <a:ea typeface="Tahoma" panose="020B0604030504040204" pitchFamily="34" charset="0"/>
                <a:cs typeface="Tahoma" panose="020B0604030504040204" pitchFamily="34" charset="0"/>
              </a:rPr>
              <a:t>Our knowledge changes the probability!</a:t>
            </a:r>
          </a:p>
          <a:p>
            <a:r>
              <a:rPr lang="en-US" dirty="0">
                <a:latin typeface="Tahoma" panose="020B0604030504040204" pitchFamily="34" charset="0"/>
                <a:ea typeface="Tahoma" panose="020B0604030504040204" pitchFamily="34" charset="0"/>
                <a:cs typeface="Tahoma" panose="020B0604030504040204" pitchFamily="34" charset="0"/>
              </a:rPr>
              <a:t>Gambler’s Fallacy</a:t>
            </a:r>
          </a:p>
          <a:p>
            <a:pPr lvl="1"/>
            <a:r>
              <a:rPr lang="en-US" dirty="0">
                <a:latin typeface="Tahoma" panose="020B0604030504040204" pitchFamily="34" charset="0"/>
                <a:ea typeface="Tahoma" panose="020B0604030504040204" pitchFamily="34" charset="0"/>
                <a:cs typeface="Tahoma" panose="020B0604030504040204" pitchFamily="34" charset="0"/>
              </a:rPr>
              <a:t>Or maybe not…?</a:t>
            </a:r>
          </a:p>
        </p:txBody>
      </p:sp>
    </p:spTree>
    <p:extLst>
      <p:ext uri="{BB962C8B-B14F-4D97-AF65-F5344CB8AC3E}">
        <p14:creationId xmlns:p14="http://schemas.microsoft.com/office/powerpoint/2010/main" val="161053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Game 2: Monty Hall Problem</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2249487"/>
            <a:ext cx="9905999" cy="4179306"/>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This is a variation of a game that appeared in the game show </a:t>
            </a:r>
            <a:r>
              <a:rPr lang="en-US" i="1" dirty="0">
                <a:latin typeface="Tahoma" panose="020B0604030504040204" pitchFamily="34" charset="0"/>
                <a:ea typeface="Tahoma" panose="020B0604030504040204" pitchFamily="34" charset="0"/>
                <a:cs typeface="Tahoma" panose="020B0604030504040204" pitchFamily="34" charset="0"/>
              </a:rPr>
              <a:t>Let’s Make a Deal</a:t>
            </a:r>
            <a:r>
              <a:rPr lang="en-US" dirty="0">
                <a:latin typeface="Tahoma" panose="020B0604030504040204" pitchFamily="34" charset="0"/>
                <a:ea typeface="Tahoma" panose="020B0604030504040204" pitchFamily="34" charset="0"/>
                <a:cs typeface="Tahoma" panose="020B0604030504040204" pitchFamily="34" charset="0"/>
              </a:rPr>
              <a:t>, hosted by Monty Hall.</a:t>
            </a:r>
          </a:p>
          <a:p>
            <a:r>
              <a:rPr lang="en-US" dirty="0">
                <a:latin typeface="Tahoma" panose="020B0604030504040204" pitchFamily="34" charset="0"/>
                <a:ea typeface="Tahoma" panose="020B0604030504040204" pitchFamily="34" charset="0"/>
                <a:cs typeface="Tahoma" panose="020B0604030504040204" pitchFamily="34" charset="0"/>
              </a:rPr>
              <a:t>There are three doors. Behind one door is a brand new car. Behind the other two doors is a goat (and nobody wants a goat)</a:t>
            </a:r>
          </a:p>
          <a:p>
            <a:r>
              <a:rPr lang="en-US" dirty="0">
                <a:latin typeface="Tahoma" panose="020B0604030504040204" pitchFamily="34" charset="0"/>
                <a:ea typeface="Tahoma" panose="020B0604030504040204" pitchFamily="34" charset="0"/>
                <a:cs typeface="Tahoma" panose="020B0604030504040204" pitchFamily="34" charset="0"/>
              </a:rPr>
              <a:t>The goal is to pick the right door so that the player gets the car instead of the goat.</a:t>
            </a:r>
          </a:p>
        </p:txBody>
      </p:sp>
    </p:spTree>
    <p:extLst>
      <p:ext uri="{BB962C8B-B14F-4D97-AF65-F5344CB8AC3E}">
        <p14:creationId xmlns:p14="http://schemas.microsoft.com/office/powerpoint/2010/main" val="14001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TF77815013_Problem-solution cycle_RVA_v3" id="{20834410-FC37-46AC-ACB7-FB202F8C4BA9}" vid="{1ED24379-BFF7-4E2F-B7EC-A47C906E21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866CFD-F94E-4AE5-ACEA-86FEC0F48A10}">
  <ds:schemaRefs>
    <ds:schemaRef ds:uri="http://purl.org/dc/elements/1.1/"/>
    <ds:schemaRef ds:uri="http://schemas.microsoft.com/office/2006/metadata/properties"/>
    <ds:schemaRef ds:uri="16c05727-aa75-4e4a-9b5f-8a80a1165891"/>
    <ds:schemaRef ds:uri="http://schemas.microsoft.com/office/infopath/2007/PartnerControls"/>
    <ds:schemaRef ds:uri="http://purl.org/dc/terms/"/>
    <ds:schemaRef ds:uri="71af3243-3dd4-4a8d-8c0d-dd76da1f02a5"/>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579702B-25C7-40D7-9E29-7686B11A9660}">
  <ds:schemaRefs>
    <ds:schemaRef ds:uri="http://schemas.microsoft.com/sharepoint/v3/contenttype/forms"/>
  </ds:schemaRefs>
</ds:datastoreItem>
</file>

<file path=customXml/itemProps3.xml><?xml version="1.0" encoding="utf-8"?>
<ds:datastoreItem xmlns:ds="http://schemas.openxmlformats.org/officeDocument/2006/customXml" ds:itemID="{A7C0B241-13E5-418D-8920-D23491E2D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Problemsolution cycle </Template>
  <TotalTime>0</TotalTime>
  <Words>1356</Words>
  <Application>Microsoft Office PowerPoint</Application>
  <PresentationFormat>Widescreen</PresentationFormat>
  <Paragraphs>113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Cambria Math</vt:lpstr>
      <vt:lpstr>Rockwell</vt:lpstr>
      <vt:lpstr>Tahoma</vt:lpstr>
      <vt:lpstr>Trebuchet MS</vt:lpstr>
      <vt:lpstr>Tw Cen MT</vt:lpstr>
      <vt:lpstr>Circuit</vt:lpstr>
      <vt:lpstr>Gaming the System of Gaming: The Expected and Unexpected Effects of Probability </vt:lpstr>
      <vt:lpstr>Games and Probability</vt:lpstr>
      <vt:lpstr>How Probability Began</vt:lpstr>
      <vt:lpstr>Game 1 Rules</vt:lpstr>
      <vt:lpstr>Interruption</vt:lpstr>
      <vt:lpstr>Game 1 Solution</vt:lpstr>
      <vt:lpstr>Knowledge and Probability</vt:lpstr>
      <vt:lpstr>Knowledge and Probability</vt:lpstr>
      <vt:lpstr>Game 2: Monty Hall Problem</vt:lpstr>
      <vt:lpstr>Game 2 Rules</vt:lpstr>
      <vt:lpstr>Game 2</vt:lpstr>
      <vt:lpstr>Game 2: Fair?</vt:lpstr>
      <vt:lpstr>Game 2: Solution</vt:lpstr>
      <vt:lpstr>The Lottery</vt:lpstr>
      <vt:lpstr>Game 3: Lottery</vt:lpstr>
      <vt:lpstr>Game 3: Lottery</vt:lpstr>
      <vt:lpstr>Game 3: Lottery</vt:lpstr>
      <vt:lpstr>Expected Value</vt:lpstr>
      <vt:lpstr>Expected Value</vt:lpstr>
      <vt:lpstr>Game 3 Solution</vt:lpstr>
      <vt:lpstr>Other Unfair Tricks</vt:lpstr>
      <vt:lpstr>Other Unfair Tricks</vt:lpstr>
      <vt:lpstr>Conclusion: Your Choice</vt:lpstr>
      <vt:lpstr>Extra Activity: Snakes and Ladders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2019-06-10T14:00:42Z</dcterms:created>
  <dcterms:modified xsi:type="dcterms:W3CDTF">2019-06-20T02:15:11Z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